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23"/>
  </p:notesMasterIdLst>
  <p:sldIdLst>
    <p:sldId id="256" r:id="rId5"/>
    <p:sldId id="257" r:id="rId6"/>
    <p:sldId id="258" r:id="rId7"/>
    <p:sldId id="259" r:id="rId8"/>
    <p:sldId id="260" r:id="rId9"/>
    <p:sldId id="262" r:id="rId10"/>
    <p:sldId id="265" r:id="rId11"/>
    <p:sldId id="263" r:id="rId12"/>
    <p:sldId id="264" r:id="rId13"/>
    <p:sldId id="266" r:id="rId14"/>
    <p:sldId id="267" r:id="rId15"/>
    <p:sldId id="268" r:id="rId16"/>
    <p:sldId id="269" r:id="rId17"/>
    <p:sldId id="271" r:id="rId18"/>
    <p:sldId id="270" r:id="rId19"/>
    <p:sldId id="272" r:id="rId20"/>
    <p:sldId id="273" r:id="rId21"/>
    <p:sldId id="274" r:id="rId22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8"/>
  </p:normalViewPr>
  <p:slideViewPr>
    <p:cSldViewPr showGuides="1">
      <p:cViewPr>
        <p:scale>
          <a:sx n="100" d="100"/>
          <a:sy n="100" d="100"/>
        </p:scale>
        <p:origin x="1960" y="4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EF90E-532A-D849-BEC0-F507563061B9}" type="datetimeFigureOut">
              <a:rPr lang="en-US" smtClean="0"/>
              <a:t>3/3/16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08F71-0CB0-B543-B6B5-40DC8B594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73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08F71-0CB0-B543-B6B5-40DC8B5947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77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5791200" y="0"/>
            <a:ext cx="3365146" cy="68580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/>
          <a:stretch/>
        </p:blipFill>
        <p:spPr>
          <a:xfrm>
            <a:off x="5786057" y="-2184"/>
            <a:ext cx="3377288" cy="6696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024" y="254995"/>
            <a:ext cx="4160172" cy="926482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224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33" y="660860"/>
            <a:ext cx="4626280" cy="466343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550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68" y="1443385"/>
            <a:ext cx="8642640" cy="419541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387" y="256032"/>
            <a:ext cx="8628678" cy="4847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44752"/>
            <a:ext cx="4192528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270334"/>
            <a:ext cx="4192528" cy="36746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44752"/>
            <a:ext cx="4194175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70334"/>
            <a:ext cx="4194175" cy="36746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5791200" y="0"/>
            <a:ext cx="3365146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50" y="6338371"/>
            <a:ext cx="1329900" cy="3167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385" y="253529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/>
          <a:stretch/>
        </p:blipFill>
        <p:spPr>
          <a:xfrm>
            <a:off x="5786057" y="-2184"/>
            <a:ext cx="3377288" cy="669608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5791200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385" y="253529"/>
            <a:ext cx="8628678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083728" y="1812022"/>
            <a:ext cx="4060272" cy="50458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550" y="6338371"/>
            <a:ext cx="1329900" cy="316766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83860" y="244475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Eclipse for Science</a:t>
            </a:r>
            <a:endParaRPr lang="en-US" sz="1000" dirty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9" r:id="rId3"/>
    <p:sldLayoutId id="2147483940" r:id="rId4"/>
    <p:sldLayoutId id="2147483941" r:id="rId5"/>
    <p:sldLayoutId id="2147483942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eclipse.org/PTP" TargetMode="External"/><Relationship Id="rId4" Type="http://schemas.openxmlformats.org/officeDocument/2006/relationships/hyperlink" Target="http://wiki.eclipse.org/PTP/articl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clipse.org/pt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ev.eclipse.org/mailman/listinfo/ptp-announce" TargetMode="External"/><Relationship Id="rId4" Type="http://schemas.openxmlformats.org/officeDocument/2006/relationships/hyperlink" Target="http://dev.eclipse.org/mailman/listinfo/ptp-user" TargetMode="External"/><Relationship Id="rId5" Type="http://schemas.openxmlformats.org/officeDocument/2006/relationships/hyperlink" Target="http://dev.eclipse.org/mailman/listinfo/ptp-dev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024" y="254995"/>
            <a:ext cx="4456176" cy="877163"/>
          </a:xfrm>
        </p:spPr>
        <p:txBody>
          <a:bodyPr/>
          <a:lstStyle/>
          <a:p>
            <a:r>
              <a:rPr lang="en-US" dirty="0" smtClean="0"/>
              <a:t>Eclipse </a:t>
            </a:r>
            <a:r>
              <a:rPr lang="en-US" smtClean="0"/>
              <a:t>for Science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224" y="1761402"/>
            <a:ext cx="3997776" cy="1515197"/>
          </a:xfrm>
        </p:spPr>
        <p:txBody>
          <a:bodyPr/>
          <a:lstStyle/>
          <a:p>
            <a:r>
              <a:rPr lang="en-US" dirty="0" smtClean="0"/>
              <a:t>How the Parallel Tools Platform can enhance the development of scientific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85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Application </a:t>
            </a:r>
            <a:r>
              <a:rPr lang="en-US" altLang="en-US" dirty="0" smtClean="0"/>
              <a:t>Execution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112838" y="1776413"/>
            <a:ext cx="7348537" cy="4192587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smtClean="0"/>
              <a:t>Extensible framework for launching &amp; monitoring </a:t>
            </a:r>
          </a:p>
          <a:p>
            <a:pPr lvl="1"/>
            <a:r>
              <a:rPr lang="en-US" altLang="en-US" sz="1600" smtClean="0"/>
              <a:t>System and node status information</a:t>
            </a:r>
          </a:p>
          <a:p>
            <a:pPr lvl="1"/>
            <a:r>
              <a:rPr lang="en-US" altLang="en-US" sz="1600" smtClean="0"/>
              <a:t>Job status (e.g. position in queue) &amp; application status</a:t>
            </a:r>
          </a:p>
          <a:p>
            <a:pPr lvl="1"/>
            <a:r>
              <a:rPr lang="en-US" altLang="en-US" sz="1600" smtClean="0"/>
              <a:t>Job submission &amp; control</a:t>
            </a:r>
          </a:p>
          <a:p>
            <a:pPr lvl="1"/>
            <a:r>
              <a:rPr lang="en-US" altLang="en-US" sz="1600" smtClean="0"/>
              <a:t>Debugger launch</a:t>
            </a:r>
          </a:p>
          <a:p>
            <a:r>
              <a:rPr lang="en-US" altLang="en-US" sz="2000" smtClean="0"/>
              <a:t>Configuration files to support different resource managers</a:t>
            </a:r>
          </a:p>
          <a:p>
            <a:pPr lvl="1"/>
            <a:r>
              <a:rPr lang="en-US" altLang="en-US" sz="1600" smtClean="0"/>
              <a:t>Job schedulers (LoadLeveler, PBS, Torque, SLURM, GridEngine)</a:t>
            </a:r>
          </a:p>
          <a:p>
            <a:pPr lvl="1"/>
            <a:r>
              <a:rPr lang="en-US" altLang="en-US" sz="1600" smtClean="0"/>
              <a:t>Interactive runtimes (e.g. PE, Open MPI, MPICH2, MVAPICH)</a:t>
            </a:r>
          </a:p>
          <a:p>
            <a:pPr lvl="1"/>
            <a:r>
              <a:rPr lang="en-US" altLang="en-US" sz="1600" smtClean="0"/>
              <a:t>Systems (AIX, Linux, Power, x86, BG/Q, Cray)</a:t>
            </a:r>
          </a:p>
          <a:p>
            <a:r>
              <a:rPr lang="en-US" altLang="en-US" sz="2000" smtClean="0"/>
              <a:t>Local or remote system support</a:t>
            </a:r>
          </a:p>
          <a:p>
            <a:pPr lvl="1"/>
            <a:r>
              <a:rPr lang="en-US" altLang="en-US" sz="1600" smtClean="0"/>
              <a:t>Command-line tools executed locally or via ssh connection</a:t>
            </a:r>
            <a:endParaRPr lang="en-US" altLang="en-US" sz="160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53988" y="6502400"/>
            <a:ext cx="1006475" cy="320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D254F01-2084-AD4A-9DB6-18C1364184D4}" type="slidenum">
              <a:rPr lang="en-US" altLang="en-US" sz="1000" smtClean="0">
                <a:solidFill>
                  <a:schemeClr val="bg1"/>
                </a:solidFill>
              </a:rPr>
              <a:pPr eaLnBrk="1" hangingPunct="1"/>
              <a:t>10</a:t>
            </a:fld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584200" y="1116013"/>
            <a:ext cx="7877175" cy="406400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mtClean="0"/>
              <a:t>Target Configuration Framework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3006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PTP Application Development </a:t>
            </a:r>
            <a:r>
              <a:rPr lang="en-US" altLang="en-US" dirty="0" smtClean="0"/>
              <a:t>Cycle</a:t>
            </a:r>
            <a:endParaRPr lang="en-US" dirty="0"/>
          </a:p>
        </p:txBody>
      </p:sp>
      <p:pic>
        <p:nvPicPr>
          <p:cNvPr id="3" name="Picture 10" descr="debug_perspecti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613" y="3930650"/>
            <a:ext cx="2738437" cy="206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2"/>
          <p:cNvSpPr txBox="1">
            <a:spLocks/>
          </p:cNvSpPr>
          <p:nvPr/>
        </p:nvSpPr>
        <p:spPr>
          <a:xfrm>
            <a:off x="153988" y="6502400"/>
            <a:ext cx="1006475" cy="320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629456C-FF51-DB4F-A45C-FB9911C3B5E6}" type="slidenum">
              <a:rPr lang="en-US" altLang="en-US" sz="1000" smtClean="0">
                <a:solidFill>
                  <a:schemeClr val="bg1"/>
                </a:solidFill>
              </a:rPr>
              <a:pPr eaLnBrk="1" hangingPunct="1"/>
              <a:t>11</a:t>
            </a:fld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303838" y="1082675"/>
            <a:ext cx="3840162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B0F0"/>
                </a:solidFill>
              </a:rPr>
              <a:t>Application Execution</a:t>
            </a:r>
          </a:p>
        </p:txBody>
      </p:sp>
      <p:pic>
        <p:nvPicPr>
          <p:cNvPr id="7" name="Picture 6" descr="ptp-mpi-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1519238"/>
            <a:ext cx="2625725" cy="187483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5913438" y="5999163"/>
            <a:ext cx="2741612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B0F0"/>
                </a:solidFill>
              </a:rPr>
              <a:t>Application Debugging</a:t>
            </a: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3394075"/>
            <a:ext cx="13716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8" y="3703638"/>
            <a:ext cx="262572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04800" y="1066800"/>
            <a:ext cx="38401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B0F0"/>
                </a:solidFill>
              </a:rPr>
              <a:t>Coding &amp; Static Analysis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41288" y="6003925"/>
            <a:ext cx="43815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B0F0"/>
                </a:solidFill>
              </a:rPr>
              <a:t>Dynamic &amp; Performance Analysis</a:t>
            </a:r>
          </a:p>
        </p:txBody>
      </p:sp>
      <p:sp>
        <p:nvSpPr>
          <p:cNvPr id="13" name="Right Arrow 12"/>
          <p:cNvSpPr/>
          <p:nvPr/>
        </p:nvSpPr>
        <p:spPr bwMode="auto">
          <a:xfrm rot="13059589">
            <a:off x="3603625" y="2809875"/>
            <a:ext cx="717550" cy="407988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14" name="Right Arrow 13"/>
          <p:cNvSpPr/>
          <p:nvPr/>
        </p:nvSpPr>
        <p:spPr bwMode="auto">
          <a:xfrm rot="18901888">
            <a:off x="5156200" y="2792413"/>
            <a:ext cx="719138" cy="407987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15" name="Right Arrow 14"/>
          <p:cNvSpPr/>
          <p:nvPr/>
        </p:nvSpPr>
        <p:spPr bwMode="auto">
          <a:xfrm rot="8290717">
            <a:off x="3560763" y="4273550"/>
            <a:ext cx="717550" cy="407988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16" name="Right Arrow 15"/>
          <p:cNvSpPr/>
          <p:nvPr/>
        </p:nvSpPr>
        <p:spPr bwMode="auto">
          <a:xfrm rot="2525090">
            <a:off x="5151438" y="4257675"/>
            <a:ext cx="717550" cy="407988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17" name="Freeform 16"/>
          <p:cNvSpPr/>
          <p:nvPr/>
        </p:nvSpPr>
        <p:spPr bwMode="auto">
          <a:xfrm>
            <a:off x="3657600" y="1447800"/>
            <a:ext cx="2044700" cy="441325"/>
          </a:xfrm>
          <a:custGeom>
            <a:avLst/>
            <a:gdLst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211768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544056 h 582836"/>
              <a:gd name="connsiteX1" fmla="*/ 426542 w 2045464"/>
              <a:gd name="connsiteY1" fmla="*/ 69001 h 582836"/>
              <a:gd name="connsiteX2" fmla="*/ 1365756 w 2045464"/>
              <a:gd name="connsiteY2" fmla="*/ 130049 h 582836"/>
              <a:gd name="connsiteX3" fmla="*/ 2045464 w 2045464"/>
              <a:gd name="connsiteY3" fmla="*/ 582836 h 582836"/>
              <a:gd name="connsiteX0" fmla="*/ 0 w 2045464"/>
              <a:gd name="connsiteY0" fmla="*/ 478189 h 516969"/>
              <a:gd name="connsiteX1" fmla="*/ 643097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89 h 516969"/>
              <a:gd name="connsiteX1" fmla="*/ 507379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90 h 516970"/>
              <a:gd name="connsiteX1" fmla="*/ 623709 w 2045464"/>
              <a:gd name="connsiteY1" fmla="*/ 131875 h 516970"/>
              <a:gd name="connsiteX2" fmla="*/ 1365756 w 2045464"/>
              <a:gd name="connsiteY2" fmla="*/ 64183 h 516970"/>
              <a:gd name="connsiteX3" fmla="*/ 2045464 w 2045464"/>
              <a:gd name="connsiteY3" fmla="*/ 516970 h 516970"/>
              <a:gd name="connsiteX0" fmla="*/ 0 w 2045464"/>
              <a:gd name="connsiteY0" fmla="*/ 394310 h 433090"/>
              <a:gd name="connsiteX1" fmla="*/ 623709 w 2045464"/>
              <a:gd name="connsiteY1" fmla="*/ 47995 h 433090"/>
              <a:gd name="connsiteX2" fmla="*/ 1365756 w 2045464"/>
              <a:gd name="connsiteY2" fmla="*/ 106338 h 433090"/>
              <a:gd name="connsiteX3" fmla="*/ 2045464 w 2045464"/>
              <a:gd name="connsiteY3" fmla="*/ 433090 h 433090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464" h="440577">
                <a:moveTo>
                  <a:pt x="0" y="401797"/>
                </a:moveTo>
                <a:cubicBezTo>
                  <a:pt x="150865" y="265326"/>
                  <a:pt x="394124" y="110964"/>
                  <a:pt x="623709" y="55482"/>
                </a:cubicBezTo>
                <a:cubicBezTo>
                  <a:pt x="853294" y="0"/>
                  <a:pt x="1140551" y="4722"/>
                  <a:pt x="1377510" y="68905"/>
                </a:cubicBezTo>
                <a:cubicBezTo>
                  <a:pt x="1614469" y="133088"/>
                  <a:pt x="1803025" y="202309"/>
                  <a:pt x="2045464" y="440577"/>
                </a:cubicBezTo>
              </a:path>
            </a:pathLst>
          </a:custGeom>
          <a:noFill/>
          <a:ln w="539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18" name="Freeform 17"/>
          <p:cNvSpPr/>
          <p:nvPr/>
        </p:nvSpPr>
        <p:spPr bwMode="auto">
          <a:xfrm flipH="1" flipV="1">
            <a:off x="3657600" y="5257800"/>
            <a:ext cx="2044700" cy="441325"/>
          </a:xfrm>
          <a:custGeom>
            <a:avLst/>
            <a:gdLst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211768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544056 h 582836"/>
              <a:gd name="connsiteX1" fmla="*/ 426542 w 2045464"/>
              <a:gd name="connsiteY1" fmla="*/ 69001 h 582836"/>
              <a:gd name="connsiteX2" fmla="*/ 1365756 w 2045464"/>
              <a:gd name="connsiteY2" fmla="*/ 130049 h 582836"/>
              <a:gd name="connsiteX3" fmla="*/ 2045464 w 2045464"/>
              <a:gd name="connsiteY3" fmla="*/ 582836 h 582836"/>
              <a:gd name="connsiteX0" fmla="*/ 0 w 2045464"/>
              <a:gd name="connsiteY0" fmla="*/ 478189 h 516969"/>
              <a:gd name="connsiteX1" fmla="*/ 643097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89 h 516969"/>
              <a:gd name="connsiteX1" fmla="*/ 507379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90 h 516970"/>
              <a:gd name="connsiteX1" fmla="*/ 623709 w 2045464"/>
              <a:gd name="connsiteY1" fmla="*/ 131875 h 516970"/>
              <a:gd name="connsiteX2" fmla="*/ 1365756 w 2045464"/>
              <a:gd name="connsiteY2" fmla="*/ 64183 h 516970"/>
              <a:gd name="connsiteX3" fmla="*/ 2045464 w 2045464"/>
              <a:gd name="connsiteY3" fmla="*/ 516970 h 516970"/>
              <a:gd name="connsiteX0" fmla="*/ 0 w 2045464"/>
              <a:gd name="connsiteY0" fmla="*/ 394310 h 433090"/>
              <a:gd name="connsiteX1" fmla="*/ 623709 w 2045464"/>
              <a:gd name="connsiteY1" fmla="*/ 47995 h 433090"/>
              <a:gd name="connsiteX2" fmla="*/ 1365756 w 2045464"/>
              <a:gd name="connsiteY2" fmla="*/ 106338 h 433090"/>
              <a:gd name="connsiteX3" fmla="*/ 2045464 w 2045464"/>
              <a:gd name="connsiteY3" fmla="*/ 433090 h 433090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464" h="440577">
                <a:moveTo>
                  <a:pt x="0" y="401797"/>
                </a:moveTo>
                <a:cubicBezTo>
                  <a:pt x="150865" y="265326"/>
                  <a:pt x="394124" y="110964"/>
                  <a:pt x="623709" y="55482"/>
                </a:cubicBezTo>
                <a:cubicBezTo>
                  <a:pt x="853294" y="0"/>
                  <a:pt x="1140551" y="4722"/>
                  <a:pt x="1377510" y="68905"/>
                </a:cubicBezTo>
                <a:cubicBezTo>
                  <a:pt x="1614469" y="133088"/>
                  <a:pt x="1803025" y="202309"/>
                  <a:pt x="2045464" y="440577"/>
                </a:cubicBezTo>
              </a:path>
            </a:pathLst>
          </a:custGeom>
          <a:noFill/>
          <a:ln w="539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19" name="Freeform 18"/>
          <p:cNvSpPr/>
          <p:nvPr/>
        </p:nvSpPr>
        <p:spPr bwMode="auto">
          <a:xfrm rot="16200000">
            <a:off x="2163763" y="3551237"/>
            <a:ext cx="914400" cy="212725"/>
          </a:xfrm>
          <a:custGeom>
            <a:avLst/>
            <a:gdLst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211768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544056 h 582836"/>
              <a:gd name="connsiteX1" fmla="*/ 426542 w 2045464"/>
              <a:gd name="connsiteY1" fmla="*/ 69001 h 582836"/>
              <a:gd name="connsiteX2" fmla="*/ 1365756 w 2045464"/>
              <a:gd name="connsiteY2" fmla="*/ 130049 h 582836"/>
              <a:gd name="connsiteX3" fmla="*/ 2045464 w 2045464"/>
              <a:gd name="connsiteY3" fmla="*/ 582836 h 582836"/>
              <a:gd name="connsiteX0" fmla="*/ 0 w 2045464"/>
              <a:gd name="connsiteY0" fmla="*/ 478189 h 516969"/>
              <a:gd name="connsiteX1" fmla="*/ 643097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89 h 516969"/>
              <a:gd name="connsiteX1" fmla="*/ 507379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90 h 516970"/>
              <a:gd name="connsiteX1" fmla="*/ 623709 w 2045464"/>
              <a:gd name="connsiteY1" fmla="*/ 131875 h 516970"/>
              <a:gd name="connsiteX2" fmla="*/ 1365756 w 2045464"/>
              <a:gd name="connsiteY2" fmla="*/ 64183 h 516970"/>
              <a:gd name="connsiteX3" fmla="*/ 2045464 w 2045464"/>
              <a:gd name="connsiteY3" fmla="*/ 516970 h 516970"/>
              <a:gd name="connsiteX0" fmla="*/ 0 w 2045464"/>
              <a:gd name="connsiteY0" fmla="*/ 394310 h 433090"/>
              <a:gd name="connsiteX1" fmla="*/ 623709 w 2045464"/>
              <a:gd name="connsiteY1" fmla="*/ 47995 h 433090"/>
              <a:gd name="connsiteX2" fmla="*/ 1365756 w 2045464"/>
              <a:gd name="connsiteY2" fmla="*/ 106338 h 433090"/>
              <a:gd name="connsiteX3" fmla="*/ 2045464 w 2045464"/>
              <a:gd name="connsiteY3" fmla="*/ 433090 h 433090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464" h="440577">
                <a:moveTo>
                  <a:pt x="0" y="401797"/>
                </a:moveTo>
                <a:cubicBezTo>
                  <a:pt x="150865" y="265326"/>
                  <a:pt x="394124" y="110964"/>
                  <a:pt x="623709" y="55482"/>
                </a:cubicBezTo>
                <a:cubicBezTo>
                  <a:pt x="853294" y="0"/>
                  <a:pt x="1140551" y="4722"/>
                  <a:pt x="1377510" y="68905"/>
                </a:cubicBezTo>
                <a:cubicBezTo>
                  <a:pt x="1614469" y="133088"/>
                  <a:pt x="1803025" y="202309"/>
                  <a:pt x="2045464" y="440577"/>
                </a:cubicBezTo>
              </a:path>
            </a:pathLst>
          </a:custGeom>
          <a:noFill/>
          <a:ln w="539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20" name="Freeform 19"/>
          <p:cNvSpPr/>
          <p:nvPr/>
        </p:nvSpPr>
        <p:spPr bwMode="auto">
          <a:xfrm rot="5671961">
            <a:off x="6238082" y="3558381"/>
            <a:ext cx="914400" cy="211137"/>
          </a:xfrm>
          <a:custGeom>
            <a:avLst/>
            <a:gdLst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211768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544056 h 582836"/>
              <a:gd name="connsiteX1" fmla="*/ 426542 w 2045464"/>
              <a:gd name="connsiteY1" fmla="*/ 69001 h 582836"/>
              <a:gd name="connsiteX2" fmla="*/ 1365756 w 2045464"/>
              <a:gd name="connsiteY2" fmla="*/ 130049 h 582836"/>
              <a:gd name="connsiteX3" fmla="*/ 2045464 w 2045464"/>
              <a:gd name="connsiteY3" fmla="*/ 582836 h 582836"/>
              <a:gd name="connsiteX0" fmla="*/ 0 w 2045464"/>
              <a:gd name="connsiteY0" fmla="*/ 478189 h 516969"/>
              <a:gd name="connsiteX1" fmla="*/ 643097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89 h 516969"/>
              <a:gd name="connsiteX1" fmla="*/ 507379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90 h 516970"/>
              <a:gd name="connsiteX1" fmla="*/ 623709 w 2045464"/>
              <a:gd name="connsiteY1" fmla="*/ 131875 h 516970"/>
              <a:gd name="connsiteX2" fmla="*/ 1365756 w 2045464"/>
              <a:gd name="connsiteY2" fmla="*/ 64183 h 516970"/>
              <a:gd name="connsiteX3" fmla="*/ 2045464 w 2045464"/>
              <a:gd name="connsiteY3" fmla="*/ 516970 h 516970"/>
              <a:gd name="connsiteX0" fmla="*/ 0 w 2045464"/>
              <a:gd name="connsiteY0" fmla="*/ 394310 h 433090"/>
              <a:gd name="connsiteX1" fmla="*/ 623709 w 2045464"/>
              <a:gd name="connsiteY1" fmla="*/ 47995 h 433090"/>
              <a:gd name="connsiteX2" fmla="*/ 1365756 w 2045464"/>
              <a:gd name="connsiteY2" fmla="*/ 106338 h 433090"/>
              <a:gd name="connsiteX3" fmla="*/ 2045464 w 2045464"/>
              <a:gd name="connsiteY3" fmla="*/ 433090 h 433090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464" h="440577">
                <a:moveTo>
                  <a:pt x="0" y="401797"/>
                </a:moveTo>
                <a:cubicBezTo>
                  <a:pt x="150865" y="265326"/>
                  <a:pt x="394124" y="110964"/>
                  <a:pt x="623709" y="55482"/>
                </a:cubicBezTo>
                <a:cubicBezTo>
                  <a:pt x="853294" y="0"/>
                  <a:pt x="1140551" y="4722"/>
                  <a:pt x="1377510" y="68905"/>
                </a:cubicBezTo>
                <a:cubicBezTo>
                  <a:pt x="1614469" y="133088"/>
                  <a:pt x="1803025" y="202309"/>
                  <a:pt x="2045464" y="440577"/>
                </a:cubicBezTo>
              </a:path>
            </a:pathLst>
          </a:custGeom>
          <a:noFill/>
          <a:ln w="539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pic>
        <p:nvPicPr>
          <p:cNvPr id="21" name="Picture 20" descr="lonestar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1492250"/>
            <a:ext cx="2743200" cy="200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Oval 21"/>
          <p:cNvSpPr/>
          <p:nvPr/>
        </p:nvSpPr>
        <p:spPr>
          <a:xfrm>
            <a:off x="5429250" y="3394075"/>
            <a:ext cx="3714750" cy="315595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Application </a:t>
            </a:r>
            <a:r>
              <a:rPr lang="en-US" altLang="en-US" dirty="0" smtClean="0"/>
              <a:t>Debugging</a:t>
            </a:r>
            <a:endParaRPr lang="en-US" dirty="0"/>
          </a:p>
        </p:txBody>
      </p:sp>
      <p:sp>
        <p:nvSpPr>
          <p:cNvPr id="3" name="Slide Number Placeholder 3"/>
          <p:cNvSpPr txBox="1">
            <a:spLocks/>
          </p:cNvSpPr>
          <p:nvPr/>
        </p:nvSpPr>
        <p:spPr>
          <a:xfrm>
            <a:off x="153988" y="6502400"/>
            <a:ext cx="1006475" cy="320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3F8438C-8DAD-5F4B-B0B9-D303DA952E80}" type="slidenum">
              <a:rPr lang="en-US" altLang="en-US" sz="1000" smtClean="0">
                <a:solidFill>
                  <a:schemeClr val="bg1"/>
                </a:solidFill>
              </a:rPr>
              <a:pPr eaLnBrk="1" hangingPunct="1"/>
              <a:t>12</a:t>
            </a:fld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584200" y="1116013"/>
            <a:ext cx="7877175" cy="406400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mtClean="0"/>
              <a:t>PTP Parallel Debugger</a:t>
            </a:r>
            <a:endParaRPr lang="en-US" altLang="en-US"/>
          </a:p>
        </p:txBody>
      </p:sp>
      <p:sp>
        <p:nvSpPr>
          <p:cNvPr id="6" name="Content Placeholder 26"/>
          <p:cNvSpPr txBox="1">
            <a:spLocks/>
          </p:cNvSpPr>
          <p:nvPr/>
        </p:nvSpPr>
        <p:spPr bwMode="auto">
          <a:xfrm>
            <a:off x="4635500" y="2082800"/>
            <a:ext cx="4508500" cy="357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Clr>
                <a:schemeClr val="accent2"/>
              </a:buClr>
              <a:buFont typeface="Wingdings" charset="2"/>
              <a:buChar char="§"/>
            </a:pPr>
            <a:r>
              <a:rPr lang="en-US" altLang="en-US" sz="1800" dirty="0"/>
              <a:t>Mid-scale integrated debugger</a:t>
            </a:r>
          </a:p>
          <a:p>
            <a:pPr eaLnBrk="1" hangingPunct="1">
              <a:buClr>
                <a:schemeClr val="accent2"/>
              </a:buClr>
              <a:buFont typeface="Wingdings" charset="2"/>
              <a:buChar char="§"/>
            </a:pPr>
            <a:r>
              <a:rPr lang="en-US" altLang="en-US" sz="1800" dirty="0"/>
              <a:t>Tightly integrated with Eclipse</a:t>
            </a:r>
          </a:p>
          <a:p>
            <a:pPr eaLnBrk="1" hangingPunct="1">
              <a:buClr>
                <a:schemeClr val="accent2"/>
              </a:buClr>
              <a:buFont typeface="Wingdings" charset="2"/>
              <a:buChar char="§"/>
            </a:pPr>
            <a:r>
              <a:rPr lang="en-US" altLang="en-US" sz="1800" dirty="0"/>
              <a:t>Supports debugging multiple jobs simultaneously</a:t>
            </a:r>
          </a:p>
          <a:p>
            <a:pPr eaLnBrk="1" hangingPunct="1">
              <a:buClr>
                <a:schemeClr val="accent2"/>
              </a:buClr>
              <a:buFont typeface="Wingdings" charset="2"/>
              <a:buChar char="§"/>
            </a:pPr>
            <a:r>
              <a:rPr lang="en-US" altLang="en-US" sz="1800" dirty="0"/>
              <a:t>Utilizes backend debugger (e.g. </a:t>
            </a:r>
            <a:r>
              <a:rPr lang="en-US" altLang="en-US" sz="1800" dirty="0" err="1"/>
              <a:t>gdb</a:t>
            </a:r>
            <a:r>
              <a:rPr lang="en-US" altLang="en-US" sz="1800" dirty="0"/>
              <a:t>) for low level operations</a:t>
            </a:r>
          </a:p>
          <a:p>
            <a:pPr eaLnBrk="1" hangingPunct="1">
              <a:buClr>
                <a:schemeClr val="accent2"/>
              </a:buClr>
              <a:buFont typeface="Wingdings" charset="2"/>
              <a:buChar char="§"/>
            </a:pPr>
            <a:r>
              <a:rPr lang="en-US" altLang="en-US" sz="1800" dirty="0"/>
              <a:t>Targeted at SPMD programming models</a:t>
            </a:r>
          </a:p>
          <a:p>
            <a:pPr eaLnBrk="1" hangingPunct="1">
              <a:buClr>
                <a:schemeClr val="accent2"/>
              </a:buClr>
              <a:buFont typeface="Wingdings" charset="2"/>
              <a:buChar char="§"/>
            </a:pPr>
            <a:r>
              <a:rPr lang="en-US" altLang="en-US" sz="1800" dirty="0"/>
              <a:t>Supports mixed MPI &amp; thread debugging</a:t>
            </a:r>
          </a:p>
          <a:p>
            <a:pPr eaLnBrk="1" hangingPunct="1">
              <a:buClr>
                <a:schemeClr val="accent2"/>
              </a:buClr>
              <a:buFont typeface="Wingdings" charset="2"/>
              <a:buChar char="§"/>
            </a:pPr>
            <a:r>
              <a:rPr lang="en-US" altLang="en-US" sz="1800" dirty="0"/>
              <a:t>Single process and group operations</a:t>
            </a:r>
          </a:p>
          <a:p>
            <a:pPr eaLnBrk="1" hangingPunct="1">
              <a:buClr>
                <a:schemeClr val="accent2"/>
              </a:buClr>
              <a:buFont typeface="Wingdings" charset="2"/>
              <a:buChar char="§"/>
            </a:pPr>
            <a:r>
              <a:rPr lang="en-US" altLang="en-US" sz="1800" dirty="0"/>
              <a:t>Platform for building new debugging paradigms</a:t>
            </a:r>
          </a:p>
        </p:txBody>
      </p:sp>
      <p:pic>
        <p:nvPicPr>
          <p:cNvPr id="7" name="Picture 10" descr="debug_perspecti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1917700"/>
            <a:ext cx="4352925" cy="3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15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Application </a:t>
            </a:r>
            <a:r>
              <a:rPr lang="en-US" alt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53988" y="822504"/>
            <a:ext cx="7348537" cy="1374775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 smtClean="0"/>
              <a:t>Scalable debugger using multicast reduction network</a:t>
            </a:r>
          </a:p>
          <a:p>
            <a:r>
              <a:rPr lang="en-US" altLang="en-US" sz="2400" dirty="0" smtClean="0"/>
              <a:t>Integrated with PTP and launched using target configurations</a:t>
            </a:r>
          </a:p>
          <a:p>
            <a:r>
              <a:rPr lang="en-US" altLang="en-US" sz="2400" dirty="0" smtClean="0"/>
              <a:t>Supports basic debug </a:t>
            </a:r>
            <a:r>
              <a:rPr lang="en-US" altLang="en-US" sz="2400" dirty="0" smtClean="0"/>
              <a:t>c</a:t>
            </a:r>
            <a:r>
              <a:rPr lang="en-US" altLang="en-US" sz="2400" dirty="0" smtClean="0"/>
              <a:t>ommands</a:t>
            </a:r>
            <a:endParaRPr lang="en-US" altLang="en-US" sz="2400" dirty="0" smtClean="0"/>
          </a:p>
          <a:p>
            <a:r>
              <a:rPr lang="en-US" altLang="en-US" sz="2400" dirty="0" smtClean="0"/>
              <a:t>Uses </a:t>
            </a:r>
            <a:r>
              <a:rPr lang="en-US" altLang="en-US" sz="2400" dirty="0" err="1" smtClean="0"/>
              <a:t>gdb</a:t>
            </a:r>
            <a:r>
              <a:rPr lang="en-US" altLang="en-US" sz="2400" dirty="0" smtClean="0"/>
              <a:t> on backend</a:t>
            </a:r>
          </a:p>
          <a:p>
            <a:pPr>
              <a:buFont typeface="Wingdings" charset="2"/>
              <a:buNone/>
            </a:pPr>
            <a:endParaRPr lang="en-US" altLang="en-US" sz="2400" dirty="0" smtClean="0"/>
          </a:p>
          <a:p>
            <a:endParaRPr lang="en-US" altLang="en-US" sz="24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53988" y="6502400"/>
            <a:ext cx="1006475" cy="320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9AC52C2-12C6-BD49-91CA-85606176ACC9}" type="slidenum">
              <a:rPr lang="en-US" altLang="en-US" sz="1000" smtClean="0">
                <a:solidFill>
                  <a:schemeClr val="bg1"/>
                </a:solidFill>
              </a:rPr>
              <a:pPr eaLnBrk="1" hangingPunct="1"/>
              <a:t>13</a:t>
            </a:fld>
            <a:endParaRPr lang="en-US" altLang="en-US" sz="1000">
              <a:solidFill>
                <a:schemeClr val="bg1"/>
              </a:solidFill>
            </a:endParaRPr>
          </a:p>
        </p:txBody>
      </p:sp>
      <p:pic>
        <p:nvPicPr>
          <p:cNvPr id="7" name="Picture 16" descr="aixdebu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3516313"/>
            <a:ext cx="2957513" cy="204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8"/>
          <p:cNvSpPr>
            <a:spLocks noChangeShapeType="1"/>
          </p:cNvSpPr>
          <p:nvPr/>
        </p:nvSpPr>
        <p:spPr bwMode="auto">
          <a:xfrm flipV="1">
            <a:off x="3541713" y="3452813"/>
            <a:ext cx="1519237" cy="939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" name="Group 48"/>
          <p:cNvGrpSpPr>
            <a:grpSpLocks/>
          </p:cNvGrpSpPr>
          <p:nvPr/>
        </p:nvGrpSpPr>
        <p:grpSpPr bwMode="auto">
          <a:xfrm>
            <a:off x="7548563" y="4311650"/>
            <a:ext cx="823912" cy="1582738"/>
            <a:chOff x="7548713" y="4310862"/>
            <a:chExt cx="823765" cy="1582763"/>
          </a:xfrm>
        </p:grpSpPr>
        <p:sp>
          <p:nvSpPr>
            <p:cNvPr id="10" name="Rectangle 9"/>
            <p:cNvSpPr/>
            <p:nvPr/>
          </p:nvSpPr>
          <p:spPr>
            <a:xfrm>
              <a:off x="7548713" y="5261790"/>
              <a:ext cx="519019" cy="327030"/>
            </a:xfrm>
            <a:prstGeom prst="rect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900" dirty="0">
                  <a:solidFill>
                    <a:schemeClr val="tx1"/>
                  </a:solidFill>
                </a:rPr>
                <a:t>process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701086" y="5414192"/>
              <a:ext cx="519019" cy="327030"/>
            </a:xfrm>
            <a:prstGeom prst="rect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900" dirty="0">
                  <a:solidFill>
                    <a:schemeClr val="tx1"/>
                  </a:solidFill>
                </a:rPr>
                <a:t>process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853459" y="5566595"/>
              <a:ext cx="519019" cy="327030"/>
            </a:xfrm>
            <a:prstGeom prst="rect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900" dirty="0">
                  <a:solidFill>
                    <a:schemeClr val="tx1"/>
                  </a:solidFill>
                </a:rPr>
                <a:t>process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7574108" y="4702981"/>
              <a:ext cx="449182" cy="354018"/>
            </a:xfrm>
            <a:prstGeom prst="ellipse">
              <a:avLst/>
            </a:prstGeom>
            <a:solidFill>
              <a:srgbClr val="2DB6B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50" dirty="0" err="1">
                  <a:solidFill>
                    <a:srgbClr val="000000"/>
                  </a:solidFill>
                </a:rPr>
                <a:t>gdb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4" name="Hexagon 13"/>
            <p:cNvSpPr/>
            <p:nvPr/>
          </p:nvSpPr>
          <p:spPr>
            <a:xfrm>
              <a:off x="7710609" y="4310862"/>
              <a:ext cx="430135" cy="327030"/>
            </a:xfrm>
            <a:prstGeom prst="hexag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100" dirty="0" err="1">
                  <a:solidFill>
                    <a:srgbClr val="000000"/>
                  </a:solidFill>
                </a:rPr>
                <a:t>sdm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726481" y="4855384"/>
              <a:ext cx="449182" cy="354018"/>
            </a:xfrm>
            <a:prstGeom prst="ellipse">
              <a:avLst/>
            </a:prstGeom>
            <a:solidFill>
              <a:srgbClr val="2DB6B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50" dirty="0" err="1">
                  <a:solidFill>
                    <a:srgbClr val="000000"/>
                  </a:solidFill>
                </a:rPr>
                <a:t>gdb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878854" y="5007786"/>
              <a:ext cx="449182" cy="354018"/>
            </a:xfrm>
            <a:prstGeom prst="ellipse">
              <a:avLst/>
            </a:prstGeom>
            <a:solidFill>
              <a:srgbClr val="2DB6B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50" dirty="0" err="1">
                  <a:solidFill>
                    <a:srgbClr val="000000"/>
                  </a:solidFill>
                </a:rPr>
                <a:t>gdb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 flipH="1">
              <a:off x="7939487" y="4638466"/>
              <a:ext cx="0" cy="2176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 flipH="1">
              <a:off x="8101546" y="5339074"/>
              <a:ext cx="0" cy="2836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49"/>
          <p:cNvGrpSpPr>
            <a:grpSpLocks/>
          </p:cNvGrpSpPr>
          <p:nvPr/>
        </p:nvGrpSpPr>
        <p:grpSpPr bwMode="auto">
          <a:xfrm>
            <a:off x="6518275" y="4311650"/>
            <a:ext cx="823913" cy="1582738"/>
            <a:chOff x="7548713" y="4310862"/>
            <a:chExt cx="823765" cy="1582763"/>
          </a:xfrm>
        </p:grpSpPr>
        <p:sp>
          <p:nvSpPr>
            <p:cNvPr id="20" name="Rectangle 19"/>
            <p:cNvSpPr/>
            <p:nvPr/>
          </p:nvSpPr>
          <p:spPr>
            <a:xfrm>
              <a:off x="7548713" y="5261790"/>
              <a:ext cx="519020" cy="327030"/>
            </a:xfrm>
            <a:prstGeom prst="rect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900" dirty="0">
                  <a:solidFill>
                    <a:schemeClr val="tx1"/>
                  </a:solidFill>
                </a:rPr>
                <a:t>process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701086" y="5414192"/>
              <a:ext cx="519020" cy="327030"/>
            </a:xfrm>
            <a:prstGeom prst="rect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900" dirty="0">
                  <a:solidFill>
                    <a:schemeClr val="tx1"/>
                  </a:solidFill>
                </a:rPr>
                <a:t>process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53458" y="5566595"/>
              <a:ext cx="519020" cy="327030"/>
            </a:xfrm>
            <a:prstGeom prst="rect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900" dirty="0">
                  <a:solidFill>
                    <a:schemeClr val="tx1"/>
                  </a:solidFill>
                </a:rPr>
                <a:t>process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7574108" y="4702981"/>
              <a:ext cx="449182" cy="354018"/>
            </a:xfrm>
            <a:prstGeom prst="ellipse">
              <a:avLst/>
            </a:prstGeom>
            <a:solidFill>
              <a:srgbClr val="2DB6B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50" dirty="0" err="1">
                  <a:solidFill>
                    <a:srgbClr val="000000"/>
                  </a:solidFill>
                </a:rPr>
                <a:t>gdb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24" name="Hexagon 23"/>
            <p:cNvSpPr/>
            <p:nvPr/>
          </p:nvSpPr>
          <p:spPr>
            <a:xfrm>
              <a:off x="7710609" y="4310862"/>
              <a:ext cx="430136" cy="327030"/>
            </a:xfrm>
            <a:prstGeom prst="hexag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100" dirty="0" err="1">
                  <a:solidFill>
                    <a:srgbClr val="000000"/>
                  </a:solidFill>
                </a:rPr>
                <a:t>sdm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7726481" y="4855384"/>
              <a:ext cx="449182" cy="354018"/>
            </a:xfrm>
            <a:prstGeom prst="ellipse">
              <a:avLst/>
            </a:prstGeom>
            <a:solidFill>
              <a:srgbClr val="2DB6B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50" dirty="0" err="1">
                  <a:solidFill>
                    <a:srgbClr val="000000"/>
                  </a:solidFill>
                </a:rPr>
                <a:t>gdb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7878854" y="5007786"/>
              <a:ext cx="449182" cy="354018"/>
            </a:xfrm>
            <a:prstGeom prst="ellipse">
              <a:avLst/>
            </a:prstGeom>
            <a:solidFill>
              <a:srgbClr val="2DB6B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50" dirty="0" err="1">
                  <a:solidFill>
                    <a:srgbClr val="000000"/>
                  </a:solidFill>
                </a:rPr>
                <a:t>gdb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 flipH="1">
              <a:off x="7939487" y="4638466"/>
              <a:ext cx="0" cy="2176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9"/>
            <p:cNvSpPr>
              <a:spLocks noChangeShapeType="1"/>
            </p:cNvSpPr>
            <p:nvPr/>
          </p:nvSpPr>
          <p:spPr bwMode="auto">
            <a:xfrm flipH="1">
              <a:off x="8101546" y="5339074"/>
              <a:ext cx="0" cy="2836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5489575" y="5260975"/>
            <a:ext cx="519113" cy="328613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900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641975" y="5413375"/>
            <a:ext cx="519113" cy="328613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900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94375" y="5565775"/>
            <a:ext cx="519113" cy="328613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900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32" name="Oval 31"/>
          <p:cNvSpPr/>
          <p:nvPr/>
        </p:nvSpPr>
        <p:spPr>
          <a:xfrm>
            <a:off x="5514975" y="4703763"/>
            <a:ext cx="449263" cy="352425"/>
          </a:xfrm>
          <a:prstGeom prst="ellipse">
            <a:avLst/>
          </a:prstGeom>
          <a:solidFill>
            <a:srgbClr val="2DB6B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 err="1">
                <a:solidFill>
                  <a:srgbClr val="000000"/>
                </a:solidFill>
              </a:rPr>
              <a:t>gdb</a:t>
            </a:r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33" name="Hexagon 32"/>
          <p:cNvSpPr/>
          <p:nvPr/>
        </p:nvSpPr>
        <p:spPr>
          <a:xfrm>
            <a:off x="5651500" y="4311650"/>
            <a:ext cx="428625" cy="327025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100" dirty="0" err="1">
                <a:solidFill>
                  <a:srgbClr val="000000"/>
                </a:solidFill>
              </a:rPr>
              <a:t>sdm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667375" y="4856163"/>
            <a:ext cx="449263" cy="352425"/>
          </a:xfrm>
          <a:prstGeom prst="ellipse">
            <a:avLst/>
          </a:prstGeom>
          <a:solidFill>
            <a:srgbClr val="2DB6B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 err="1">
                <a:solidFill>
                  <a:srgbClr val="000000"/>
                </a:solidFill>
              </a:rPr>
              <a:t>gdb</a:t>
            </a:r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819775" y="5008563"/>
            <a:ext cx="449263" cy="352425"/>
          </a:xfrm>
          <a:prstGeom prst="ellipse">
            <a:avLst/>
          </a:prstGeom>
          <a:solidFill>
            <a:srgbClr val="2DB6B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 err="1">
                <a:solidFill>
                  <a:srgbClr val="000000"/>
                </a:solidFill>
              </a:rPr>
              <a:t>gdb</a:t>
            </a:r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36" name="Line 13"/>
          <p:cNvSpPr>
            <a:spLocks noChangeShapeType="1"/>
          </p:cNvSpPr>
          <p:nvPr/>
        </p:nvSpPr>
        <p:spPr bwMode="auto">
          <a:xfrm flipH="1">
            <a:off x="5880100" y="4638675"/>
            <a:ext cx="0" cy="2174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19"/>
          <p:cNvSpPr>
            <a:spLocks noChangeShapeType="1"/>
          </p:cNvSpPr>
          <p:nvPr/>
        </p:nvSpPr>
        <p:spPr bwMode="auto">
          <a:xfrm flipH="1">
            <a:off x="6042025" y="5338763"/>
            <a:ext cx="0" cy="2841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Hexagon 37"/>
          <p:cNvSpPr/>
          <p:nvPr/>
        </p:nvSpPr>
        <p:spPr>
          <a:xfrm>
            <a:off x="5060950" y="2933700"/>
            <a:ext cx="903288" cy="690563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100" dirty="0" err="1">
                <a:solidFill>
                  <a:srgbClr val="000000"/>
                </a:solidFill>
              </a:rPr>
              <a:t>sdm</a:t>
            </a:r>
            <a:r>
              <a:rPr lang="en-US" sz="1100" dirty="0">
                <a:solidFill>
                  <a:srgbClr val="000000"/>
                </a:solidFill>
              </a:rPr>
              <a:t> master</a:t>
            </a:r>
          </a:p>
        </p:txBody>
      </p:sp>
      <p:sp>
        <p:nvSpPr>
          <p:cNvPr id="39" name="Line 18"/>
          <p:cNvSpPr>
            <a:spLocks noChangeShapeType="1"/>
          </p:cNvSpPr>
          <p:nvPr/>
        </p:nvSpPr>
        <p:spPr bwMode="auto">
          <a:xfrm>
            <a:off x="5819775" y="3516313"/>
            <a:ext cx="1906588" cy="8763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18"/>
          <p:cNvSpPr>
            <a:spLocks noChangeShapeType="1"/>
          </p:cNvSpPr>
          <p:nvPr/>
        </p:nvSpPr>
        <p:spPr bwMode="auto">
          <a:xfrm>
            <a:off x="5667375" y="3624263"/>
            <a:ext cx="1028700" cy="768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18"/>
          <p:cNvSpPr>
            <a:spLocks noChangeShapeType="1"/>
          </p:cNvSpPr>
          <p:nvPr/>
        </p:nvSpPr>
        <p:spPr bwMode="auto">
          <a:xfrm>
            <a:off x="5489575" y="3624263"/>
            <a:ext cx="390525" cy="687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23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PTP Application Development </a:t>
            </a:r>
            <a:r>
              <a:rPr lang="en-US" altLang="en-US" dirty="0" smtClean="0"/>
              <a:t>Cycle=</a:t>
            </a:r>
            <a:endParaRPr lang="en-US" dirty="0"/>
          </a:p>
        </p:txBody>
      </p:sp>
      <p:pic>
        <p:nvPicPr>
          <p:cNvPr id="3" name="Picture 10" descr="debug_perspecti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613" y="3930650"/>
            <a:ext cx="2738437" cy="206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2"/>
          <p:cNvSpPr txBox="1">
            <a:spLocks/>
          </p:cNvSpPr>
          <p:nvPr/>
        </p:nvSpPr>
        <p:spPr>
          <a:xfrm>
            <a:off x="153988" y="6502400"/>
            <a:ext cx="1006475" cy="320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CDC57A-0A21-434B-96CD-2D25E638718E}" type="slidenum">
              <a:rPr lang="en-US" altLang="en-US" sz="1000" smtClean="0">
                <a:solidFill>
                  <a:schemeClr val="bg1"/>
                </a:solidFill>
              </a:rPr>
              <a:pPr eaLnBrk="1" hangingPunct="1"/>
              <a:t>14</a:t>
            </a:fld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303838" y="1082675"/>
            <a:ext cx="3840162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B0F0"/>
                </a:solidFill>
              </a:rPr>
              <a:t>Application Execution</a:t>
            </a:r>
          </a:p>
        </p:txBody>
      </p:sp>
      <p:pic>
        <p:nvPicPr>
          <p:cNvPr id="7" name="Picture 6" descr="ptp-mpi-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1519238"/>
            <a:ext cx="2625725" cy="187483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5913438" y="5999163"/>
            <a:ext cx="2741612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B0F0"/>
                </a:solidFill>
              </a:rPr>
              <a:t>Application Debugging</a:t>
            </a: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3394075"/>
            <a:ext cx="13716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8" y="3703638"/>
            <a:ext cx="262572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04800" y="1066800"/>
            <a:ext cx="38401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B0F0"/>
                </a:solidFill>
              </a:rPr>
              <a:t>Coding &amp; Static Analysis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41288" y="6003925"/>
            <a:ext cx="43815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B0F0"/>
                </a:solidFill>
              </a:rPr>
              <a:t>Dynamic &amp; Performance Analysis</a:t>
            </a:r>
          </a:p>
        </p:txBody>
      </p:sp>
      <p:sp>
        <p:nvSpPr>
          <p:cNvPr id="13" name="Right Arrow 12"/>
          <p:cNvSpPr/>
          <p:nvPr/>
        </p:nvSpPr>
        <p:spPr bwMode="auto">
          <a:xfrm rot="13059589">
            <a:off x="3603625" y="2809875"/>
            <a:ext cx="717550" cy="407988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14" name="Right Arrow 13"/>
          <p:cNvSpPr/>
          <p:nvPr/>
        </p:nvSpPr>
        <p:spPr bwMode="auto">
          <a:xfrm rot="18901888">
            <a:off x="5156200" y="2792413"/>
            <a:ext cx="719138" cy="407987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15" name="Right Arrow 14"/>
          <p:cNvSpPr/>
          <p:nvPr/>
        </p:nvSpPr>
        <p:spPr bwMode="auto">
          <a:xfrm rot="8290717">
            <a:off x="3560763" y="4273550"/>
            <a:ext cx="717550" cy="407988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16" name="Right Arrow 15"/>
          <p:cNvSpPr/>
          <p:nvPr/>
        </p:nvSpPr>
        <p:spPr bwMode="auto">
          <a:xfrm rot="2525090">
            <a:off x="5151438" y="4257675"/>
            <a:ext cx="717550" cy="407988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17" name="Freeform 16"/>
          <p:cNvSpPr/>
          <p:nvPr/>
        </p:nvSpPr>
        <p:spPr bwMode="auto">
          <a:xfrm>
            <a:off x="3657600" y="1447800"/>
            <a:ext cx="2044700" cy="441325"/>
          </a:xfrm>
          <a:custGeom>
            <a:avLst/>
            <a:gdLst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211768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544056 h 582836"/>
              <a:gd name="connsiteX1" fmla="*/ 426542 w 2045464"/>
              <a:gd name="connsiteY1" fmla="*/ 69001 h 582836"/>
              <a:gd name="connsiteX2" fmla="*/ 1365756 w 2045464"/>
              <a:gd name="connsiteY2" fmla="*/ 130049 h 582836"/>
              <a:gd name="connsiteX3" fmla="*/ 2045464 w 2045464"/>
              <a:gd name="connsiteY3" fmla="*/ 582836 h 582836"/>
              <a:gd name="connsiteX0" fmla="*/ 0 w 2045464"/>
              <a:gd name="connsiteY0" fmla="*/ 478189 h 516969"/>
              <a:gd name="connsiteX1" fmla="*/ 643097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89 h 516969"/>
              <a:gd name="connsiteX1" fmla="*/ 507379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90 h 516970"/>
              <a:gd name="connsiteX1" fmla="*/ 623709 w 2045464"/>
              <a:gd name="connsiteY1" fmla="*/ 131875 h 516970"/>
              <a:gd name="connsiteX2" fmla="*/ 1365756 w 2045464"/>
              <a:gd name="connsiteY2" fmla="*/ 64183 h 516970"/>
              <a:gd name="connsiteX3" fmla="*/ 2045464 w 2045464"/>
              <a:gd name="connsiteY3" fmla="*/ 516970 h 516970"/>
              <a:gd name="connsiteX0" fmla="*/ 0 w 2045464"/>
              <a:gd name="connsiteY0" fmla="*/ 394310 h 433090"/>
              <a:gd name="connsiteX1" fmla="*/ 623709 w 2045464"/>
              <a:gd name="connsiteY1" fmla="*/ 47995 h 433090"/>
              <a:gd name="connsiteX2" fmla="*/ 1365756 w 2045464"/>
              <a:gd name="connsiteY2" fmla="*/ 106338 h 433090"/>
              <a:gd name="connsiteX3" fmla="*/ 2045464 w 2045464"/>
              <a:gd name="connsiteY3" fmla="*/ 433090 h 433090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464" h="440577">
                <a:moveTo>
                  <a:pt x="0" y="401797"/>
                </a:moveTo>
                <a:cubicBezTo>
                  <a:pt x="150865" y="265326"/>
                  <a:pt x="394124" y="110964"/>
                  <a:pt x="623709" y="55482"/>
                </a:cubicBezTo>
                <a:cubicBezTo>
                  <a:pt x="853294" y="0"/>
                  <a:pt x="1140551" y="4722"/>
                  <a:pt x="1377510" y="68905"/>
                </a:cubicBezTo>
                <a:cubicBezTo>
                  <a:pt x="1614469" y="133088"/>
                  <a:pt x="1803025" y="202309"/>
                  <a:pt x="2045464" y="440577"/>
                </a:cubicBezTo>
              </a:path>
            </a:pathLst>
          </a:custGeom>
          <a:noFill/>
          <a:ln w="539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18" name="Freeform 17"/>
          <p:cNvSpPr/>
          <p:nvPr/>
        </p:nvSpPr>
        <p:spPr bwMode="auto">
          <a:xfrm flipH="1" flipV="1">
            <a:off x="3657600" y="5257800"/>
            <a:ext cx="2044700" cy="441325"/>
          </a:xfrm>
          <a:custGeom>
            <a:avLst/>
            <a:gdLst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211768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544056 h 582836"/>
              <a:gd name="connsiteX1" fmla="*/ 426542 w 2045464"/>
              <a:gd name="connsiteY1" fmla="*/ 69001 h 582836"/>
              <a:gd name="connsiteX2" fmla="*/ 1365756 w 2045464"/>
              <a:gd name="connsiteY2" fmla="*/ 130049 h 582836"/>
              <a:gd name="connsiteX3" fmla="*/ 2045464 w 2045464"/>
              <a:gd name="connsiteY3" fmla="*/ 582836 h 582836"/>
              <a:gd name="connsiteX0" fmla="*/ 0 w 2045464"/>
              <a:gd name="connsiteY0" fmla="*/ 478189 h 516969"/>
              <a:gd name="connsiteX1" fmla="*/ 643097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89 h 516969"/>
              <a:gd name="connsiteX1" fmla="*/ 507379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90 h 516970"/>
              <a:gd name="connsiteX1" fmla="*/ 623709 w 2045464"/>
              <a:gd name="connsiteY1" fmla="*/ 131875 h 516970"/>
              <a:gd name="connsiteX2" fmla="*/ 1365756 w 2045464"/>
              <a:gd name="connsiteY2" fmla="*/ 64183 h 516970"/>
              <a:gd name="connsiteX3" fmla="*/ 2045464 w 2045464"/>
              <a:gd name="connsiteY3" fmla="*/ 516970 h 516970"/>
              <a:gd name="connsiteX0" fmla="*/ 0 w 2045464"/>
              <a:gd name="connsiteY0" fmla="*/ 394310 h 433090"/>
              <a:gd name="connsiteX1" fmla="*/ 623709 w 2045464"/>
              <a:gd name="connsiteY1" fmla="*/ 47995 h 433090"/>
              <a:gd name="connsiteX2" fmla="*/ 1365756 w 2045464"/>
              <a:gd name="connsiteY2" fmla="*/ 106338 h 433090"/>
              <a:gd name="connsiteX3" fmla="*/ 2045464 w 2045464"/>
              <a:gd name="connsiteY3" fmla="*/ 433090 h 433090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464" h="440577">
                <a:moveTo>
                  <a:pt x="0" y="401797"/>
                </a:moveTo>
                <a:cubicBezTo>
                  <a:pt x="150865" y="265326"/>
                  <a:pt x="394124" y="110964"/>
                  <a:pt x="623709" y="55482"/>
                </a:cubicBezTo>
                <a:cubicBezTo>
                  <a:pt x="853294" y="0"/>
                  <a:pt x="1140551" y="4722"/>
                  <a:pt x="1377510" y="68905"/>
                </a:cubicBezTo>
                <a:cubicBezTo>
                  <a:pt x="1614469" y="133088"/>
                  <a:pt x="1803025" y="202309"/>
                  <a:pt x="2045464" y="440577"/>
                </a:cubicBezTo>
              </a:path>
            </a:pathLst>
          </a:custGeom>
          <a:noFill/>
          <a:ln w="539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19" name="Freeform 18"/>
          <p:cNvSpPr/>
          <p:nvPr/>
        </p:nvSpPr>
        <p:spPr bwMode="auto">
          <a:xfrm rot="16200000">
            <a:off x="2163763" y="3551237"/>
            <a:ext cx="914400" cy="212725"/>
          </a:xfrm>
          <a:custGeom>
            <a:avLst/>
            <a:gdLst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211768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544056 h 582836"/>
              <a:gd name="connsiteX1" fmla="*/ 426542 w 2045464"/>
              <a:gd name="connsiteY1" fmla="*/ 69001 h 582836"/>
              <a:gd name="connsiteX2" fmla="*/ 1365756 w 2045464"/>
              <a:gd name="connsiteY2" fmla="*/ 130049 h 582836"/>
              <a:gd name="connsiteX3" fmla="*/ 2045464 w 2045464"/>
              <a:gd name="connsiteY3" fmla="*/ 582836 h 582836"/>
              <a:gd name="connsiteX0" fmla="*/ 0 w 2045464"/>
              <a:gd name="connsiteY0" fmla="*/ 478189 h 516969"/>
              <a:gd name="connsiteX1" fmla="*/ 643097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89 h 516969"/>
              <a:gd name="connsiteX1" fmla="*/ 507379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90 h 516970"/>
              <a:gd name="connsiteX1" fmla="*/ 623709 w 2045464"/>
              <a:gd name="connsiteY1" fmla="*/ 131875 h 516970"/>
              <a:gd name="connsiteX2" fmla="*/ 1365756 w 2045464"/>
              <a:gd name="connsiteY2" fmla="*/ 64183 h 516970"/>
              <a:gd name="connsiteX3" fmla="*/ 2045464 w 2045464"/>
              <a:gd name="connsiteY3" fmla="*/ 516970 h 516970"/>
              <a:gd name="connsiteX0" fmla="*/ 0 w 2045464"/>
              <a:gd name="connsiteY0" fmla="*/ 394310 h 433090"/>
              <a:gd name="connsiteX1" fmla="*/ 623709 w 2045464"/>
              <a:gd name="connsiteY1" fmla="*/ 47995 h 433090"/>
              <a:gd name="connsiteX2" fmla="*/ 1365756 w 2045464"/>
              <a:gd name="connsiteY2" fmla="*/ 106338 h 433090"/>
              <a:gd name="connsiteX3" fmla="*/ 2045464 w 2045464"/>
              <a:gd name="connsiteY3" fmla="*/ 433090 h 433090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464" h="440577">
                <a:moveTo>
                  <a:pt x="0" y="401797"/>
                </a:moveTo>
                <a:cubicBezTo>
                  <a:pt x="150865" y="265326"/>
                  <a:pt x="394124" y="110964"/>
                  <a:pt x="623709" y="55482"/>
                </a:cubicBezTo>
                <a:cubicBezTo>
                  <a:pt x="853294" y="0"/>
                  <a:pt x="1140551" y="4722"/>
                  <a:pt x="1377510" y="68905"/>
                </a:cubicBezTo>
                <a:cubicBezTo>
                  <a:pt x="1614469" y="133088"/>
                  <a:pt x="1803025" y="202309"/>
                  <a:pt x="2045464" y="440577"/>
                </a:cubicBezTo>
              </a:path>
            </a:pathLst>
          </a:custGeom>
          <a:noFill/>
          <a:ln w="539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20" name="Freeform 19"/>
          <p:cNvSpPr/>
          <p:nvPr/>
        </p:nvSpPr>
        <p:spPr bwMode="auto">
          <a:xfrm rot="5671961">
            <a:off x="6238082" y="3558381"/>
            <a:ext cx="914400" cy="211137"/>
          </a:xfrm>
          <a:custGeom>
            <a:avLst/>
            <a:gdLst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211768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544056 h 582836"/>
              <a:gd name="connsiteX1" fmla="*/ 426542 w 2045464"/>
              <a:gd name="connsiteY1" fmla="*/ 69001 h 582836"/>
              <a:gd name="connsiteX2" fmla="*/ 1365756 w 2045464"/>
              <a:gd name="connsiteY2" fmla="*/ 130049 h 582836"/>
              <a:gd name="connsiteX3" fmla="*/ 2045464 w 2045464"/>
              <a:gd name="connsiteY3" fmla="*/ 582836 h 582836"/>
              <a:gd name="connsiteX0" fmla="*/ 0 w 2045464"/>
              <a:gd name="connsiteY0" fmla="*/ 478189 h 516969"/>
              <a:gd name="connsiteX1" fmla="*/ 643097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89 h 516969"/>
              <a:gd name="connsiteX1" fmla="*/ 507379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90 h 516970"/>
              <a:gd name="connsiteX1" fmla="*/ 623709 w 2045464"/>
              <a:gd name="connsiteY1" fmla="*/ 131875 h 516970"/>
              <a:gd name="connsiteX2" fmla="*/ 1365756 w 2045464"/>
              <a:gd name="connsiteY2" fmla="*/ 64183 h 516970"/>
              <a:gd name="connsiteX3" fmla="*/ 2045464 w 2045464"/>
              <a:gd name="connsiteY3" fmla="*/ 516970 h 516970"/>
              <a:gd name="connsiteX0" fmla="*/ 0 w 2045464"/>
              <a:gd name="connsiteY0" fmla="*/ 394310 h 433090"/>
              <a:gd name="connsiteX1" fmla="*/ 623709 w 2045464"/>
              <a:gd name="connsiteY1" fmla="*/ 47995 h 433090"/>
              <a:gd name="connsiteX2" fmla="*/ 1365756 w 2045464"/>
              <a:gd name="connsiteY2" fmla="*/ 106338 h 433090"/>
              <a:gd name="connsiteX3" fmla="*/ 2045464 w 2045464"/>
              <a:gd name="connsiteY3" fmla="*/ 433090 h 433090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464" h="440577">
                <a:moveTo>
                  <a:pt x="0" y="401797"/>
                </a:moveTo>
                <a:cubicBezTo>
                  <a:pt x="150865" y="265326"/>
                  <a:pt x="394124" y="110964"/>
                  <a:pt x="623709" y="55482"/>
                </a:cubicBezTo>
                <a:cubicBezTo>
                  <a:pt x="853294" y="0"/>
                  <a:pt x="1140551" y="4722"/>
                  <a:pt x="1377510" y="68905"/>
                </a:cubicBezTo>
                <a:cubicBezTo>
                  <a:pt x="1614469" y="133088"/>
                  <a:pt x="1803025" y="202309"/>
                  <a:pt x="2045464" y="440577"/>
                </a:cubicBezTo>
              </a:path>
            </a:pathLst>
          </a:custGeom>
          <a:noFill/>
          <a:ln w="539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pic>
        <p:nvPicPr>
          <p:cNvPr id="21" name="Picture 20" descr="lonestar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1492250"/>
            <a:ext cx="2743200" cy="200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Oval 21"/>
          <p:cNvSpPr/>
          <p:nvPr/>
        </p:nvSpPr>
        <p:spPr>
          <a:xfrm>
            <a:off x="200025" y="3275013"/>
            <a:ext cx="3714750" cy="315595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6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Dynamic &amp; Performance </a:t>
            </a:r>
            <a:r>
              <a:rPr lang="en-US" altLang="en-US" dirty="0" smtClean="0"/>
              <a:t>Analysis</a:t>
            </a:r>
            <a:endParaRPr lang="en-US" dirty="0"/>
          </a:p>
        </p:txBody>
      </p:sp>
      <p:sp>
        <p:nvSpPr>
          <p:cNvPr id="3" name="Slide Number Placeholder 3"/>
          <p:cNvSpPr txBox="1">
            <a:spLocks/>
          </p:cNvSpPr>
          <p:nvPr/>
        </p:nvSpPr>
        <p:spPr>
          <a:xfrm>
            <a:off x="153988" y="6502400"/>
            <a:ext cx="1006475" cy="320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8DA3ED0-E70F-EF40-808E-D23600F5BBC9}" type="slidenum">
              <a:rPr lang="en-US" altLang="en-US" sz="1000" smtClean="0">
                <a:solidFill>
                  <a:schemeClr val="bg1"/>
                </a:solidFill>
              </a:rPr>
              <a:pPr eaLnBrk="1" hangingPunct="1"/>
              <a:t>15</a:t>
            </a:fld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5" name="Text Placeholder 17"/>
          <p:cNvSpPr txBox="1">
            <a:spLocks/>
          </p:cNvSpPr>
          <p:nvPr/>
        </p:nvSpPr>
        <p:spPr>
          <a:xfrm>
            <a:off x="584200" y="1116013"/>
            <a:ext cx="7877175" cy="406400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mtClean="0"/>
              <a:t>Dynamic Analysis Tools</a:t>
            </a:r>
            <a:endParaRPr lang="en-US" altLang="en-US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 bwMode="black">
          <a:xfrm>
            <a:off x="153988" y="6502400"/>
            <a:ext cx="10064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CF87507C-C56A-C74B-888F-76861C7FE2DE}" type="slidenum">
              <a:rPr lang="en-US" altLang="en-US" sz="1000" b="1">
                <a:solidFill>
                  <a:schemeClr val="bg1"/>
                </a:solidFill>
              </a:rPr>
              <a:pPr eaLnBrk="1" hangingPunct="1">
                <a:spcBef>
                  <a:spcPct val="50000"/>
                </a:spcBef>
              </a:pPr>
              <a:t>15</a:t>
            </a:fld>
            <a:endParaRPr lang="en-US" altLang="en-US" sz="1000" b="1">
              <a:solidFill>
                <a:schemeClr val="bg1"/>
              </a:solidFill>
            </a:endParaRPr>
          </a:p>
        </p:txBody>
      </p:sp>
      <p:pic>
        <p:nvPicPr>
          <p:cNvPr id="7" name="Picture 2" descr="Screenshot1_cr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50" y="838200"/>
            <a:ext cx="213518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Screenshot3_cr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63" y="2424113"/>
            <a:ext cx="3338512" cy="187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88" y="3925888"/>
            <a:ext cx="2951162" cy="222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"/>
          <p:cNvSpPr txBox="1">
            <a:spLocks noChangeArrowheads="1"/>
          </p:cNvSpPr>
          <p:nvPr/>
        </p:nvSpPr>
        <p:spPr bwMode="auto">
          <a:xfrm>
            <a:off x="339725" y="1573213"/>
            <a:ext cx="4516438" cy="476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04800" indent="-304800" defTabSz="101917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23875" indent="-266700" defTabSz="101917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Wingdings" charset="2"/>
              <a:buChar char="§"/>
            </a:pPr>
            <a:r>
              <a:rPr lang="en-US" altLang="en-US" sz="1800">
                <a:solidFill>
                  <a:srgbClr val="000000"/>
                </a:solidFill>
              </a:rPr>
              <a:t>Perform analysis on the running application using external tools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Wingdings" charset="2"/>
              <a:buChar char="§"/>
            </a:pPr>
            <a:r>
              <a:rPr lang="en-US" altLang="en-US" sz="1800">
                <a:solidFill>
                  <a:srgbClr val="000000"/>
                </a:solidFill>
              </a:rPr>
              <a:t>Generate results that must be brought back into Eclipse as part of the development workflow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Wingdings" charset="2"/>
              <a:buChar char="§"/>
            </a:pPr>
            <a:r>
              <a:rPr lang="en-US" altLang="en-US" sz="1800">
                <a:solidFill>
                  <a:srgbClr val="000000"/>
                </a:solidFill>
              </a:rPr>
              <a:t>May require external tool for visualization or other purposes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</a:pPr>
            <a:endParaRPr lang="en-US" altLang="en-US" sz="1600">
              <a:solidFill>
                <a:srgbClr val="000000"/>
              </a:solidFill>
            </a:endParaRP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charset="0"/>
              <a:buChar char="–"/>
            </a:pPr>
            <a:endParaRPr lang="en-US" altLang="en-US" sz="1000">
              <a:solidFill>
                <a:srgbClr val="000000"/>
              </a:solidFill>
            </a:endParaRP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4298950"/>
            <a:ext cx="3325812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307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Dynamic &amp; Performance </a:t>
            </a:r>
            <a:r>
              <a:rPr lang="en-US" altLang="en-US" dirty="0" smtClean="0"/>
              <a:t>Analysis</a:t>
            </a:r>
            <a:endParaRPr lang="en-US" dirty="0"/>
          </a:p>
        </p:txBody>
      </p:sp>
      <p:sp>
        <p:nvSpPr>
          <p:cNvPr id="5" name="Content Placeholder 11"/>
          <p:cNvSpPr txBox="1">
            <a:spLocks/>
          </p:cNvSpPr>
          <p:nvPr/>
        </p:nvSpPr>
        <p:spPr>
          <a:xfrm>
            <a:off x="193385" y="804863"/>
            <a:ext cx="5795962" cy="3902075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 smtClean="0"/>
              <a:t>Tuning and Analysis Utilities (TAU)</a:t>
            </a:r>
          </a:p>
          <a:p>
            <a:pPr lvl="1"/>
            <a:r>
              <a:rPr lang="en-US" altLang="en-US" sz="1800" dirty="0" smtClean="0"/>
              <a:t>Instrumentation and transparent re-build of application executable</a:t>
            </a:r>
          </a:p>
          <a:p>
            <a:pPr lvl="1"/>
            <a:r>
              <a:rPr lang="en-US" altLang="en-US" sz="1800" dirty="0" smtClean="0"/>
              <a:t>Execution of profiled application and collect performance data</a:t>
            </a:r>
          </a:p>
          <a:p>
            <a:pPr lvl="1"/>
            <a:r>
              <a:rPr lang="en-US" altLang="en-US" sz="1800" dirty="0" smtClean="0"/>
              <a:t>Performance data visible in UI</a:t>
            </a:r>
          </a:p>
          <a:p>
            <a:pPr lvl="1"/>
            <a:r>
              <a:rPr lang="en-US" altLang="en-US" sz="1800" dirty="0" smtClean="0"/>
              <a:t>Launches </a:t>
            </a:r>
            <a:r>
              <a:rPr lang="en-US" altLang="en-US" sz="1800" dirty="0" err="1" smtClean="0"/>
              <a:t>paraprof</a:t>
            </a:r>
            <a:r>
              <a:rPr lang="en-US" altLang="en-US" sz="1800" dirty="0" smtClean="0"/>
              <a:t> visualization client from Eclipse</a:t>
            </a:r>
          </a:p>
          <a:p>
            <a:r>
              <a:rPr lang="en-US" altLang="en-US" sz="2000" dirty="0" smtClean="0"/>
              <a:t>Graphical Explorer of MPI Programs (GEM)</a:t>
            </a:r>
          </a:p>
          <a:p>
            <a:pPr lvl="1"/>
            <a:r>
              <a:rPr lang="en-US" altLang="en-US" sz="1800" dirty="0" smtClean="0"/>
              <a:t>Formal Dynamic Verification of MPI Applications</a:t>
            </a:r>
          </a:p>
          <a:p>
            <a:pPr lvl="1"/>
            <a:r>
              <a:rPr lang="en-US" altLang="en-US" sz="1800" dirty="0" smtClean="0"/>
              <a:t>Detects all deadlocks, assert violations, MPI object leaks, and default safety properties</a:t>
            </a:r>
          </a:p>
          <a:p>
            <a:pPr lvl="1"/>
            <a:r>
              <a:rPr lang="en-US" altLang="en-US" sz="1800" dirty="0" smtClean="0"/>
              <a:t>Matches sends and receives</a:t>
            </a:r>
          </a:p>
          <a:p>
            <a:pPr lvl="1"/>
            <a:r>
              <a:rPr lang="en-US" altLang="en-US" sz="1800" dirty="0" smtClean="0"/>
              <a:t>Allows post-verification review of highlighted bugs</a:t>
            </a:r>
          </a:p>
          <a:p>
            <a:pPr lvl="1"/>
            <a:r>
              <a:rPr lang="en-US" altLang="en-US" sz="1800" dirty="0" smtClean="0"/>
              <a:t>Works with a variety of MPI implementations</a:t>
            </a:r>
          </a:p>
          <a:p>
            <a:pPr lvl="1"/>
            <a:endParaRPr lang="en-US" altLang="en-US" sz="1800" dirty="0" smtClean="0"/>
          </a:p>
          <a:p>
            <a:pPr lvl="1"/>
            <a:endParaRPr lang="en-US" altLang="en-US" sz="1800" dirty="0" smtClean="0"/>
          </a:p>
          <a:p>
            <a:pPr lvl="1"/>
            <a:endParaRPr lang="en-US" altLang="en-US" sz="1800" dirty="0" smtClean="0"/>
          </a:p>
          <a:p>
            <a:pPr lvl="1"/>
            <a:endParaRPr lang="en-US" altLang="en-US" sz="1800" dirty="0" smtClean="0"/>
          </a:p>
          <a:p>
            <a:endParaRPr lang="en-US" altLang="en-US" sz="2000" dirty="0"/>
          </a:p>
        </p:txBody>
      </p:sp>
      <p:pic>
        <p:nvPicPr>
          <p:cNvPr id="6" name="Picture 7" descr="Screenshot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00" y="1120775"/>
            <a:ext cx="29845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2" descr="CodeAnalyz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00" y="3541713"/>
            <a:ext cx="2911475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1" descr="ISP-U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548188"/>
            <a:ext cx="20447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14"/>
          <p:cNvSpPr txBox="1">
            <a:spLocks/>
          </p:cNvSpPr>
          <p:nvPr/>
        </p:nvSpPr>
        <p:spPr>
          <a:xfrm>
            <a:off x="153988" y="6502400"/>
            <a:ext cx="1006475" cy="320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037EF04-4AD9-D148-8B4B-A92F006D6F29}" type="slidenum">
              <a:rPr lang="en-US" altLang="en-US" sz="1000" smtClean="0">
                <a:solidFill>
                  <a:schemeClr val="bg1"/>
                </a:solidFill>
              </a:rPr>
              <a:pPr eaLnBrk="1" hangingPunct="1"/>
              <a:t>16</a:t>
            </a:fld>
            <a:endParaRPr lang="en-US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520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510909"/>
          </a:xfrm>
        </p:spPr>
        <p:txBody>
          <a:bodyPr/>
          <a:lstStyle/>
          <a:p>
            <a:r>
              <a:rPr lang="en-US" altLang="en-US" sz="3200" dirty="0"/>
              <a:t>Online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Information about PTP</a:t>
            </a:r>
          </a:p>
          <a:p>
            <a:pPr lvl="1"/>
            <a:r>
              <a:rPr lang="en-US" altLang="en-US" dirty="0"/>
              <a:t>Main web site for downloads, documentation, etc.</a:t>
            </a:r>
          </a:p>
          <a:p>
            <a:pPr lvl="2"/>
            <a:r>
              <a:rPr lang="en-US" altLang="en-US" dirty="0">
                <a:hlinkClick r:id="rId2"/>
              </a:rPr>
              <a:t>http://eclipse.org/ptp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  <a:p>
            <a:pPr lvl="1"/>
            <a:r>
              <a:rPr lang="en-US" altLang="en-US" dirty="0"/>
              <a:t>Developers’ wiki for designs, planning, meetings, etc.</a:t>
            </a:r>
          </a:p>
          <a:p>
            <a:pPr lvl="2"/>
            <a:r>
              <a:rPr lang="en-US" altLang="en-US" dirty="0">
                <a:hlinkClick r:id="rId3"/>
              </a:rPr>
              <a:t>http://wiki.eclipse.org/PTP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  <a:p>
            <a:pPr lvl="1"/>
            <a:r>
              <a:rPr lang="en-US" altLang="en-US" dirty="0"/>
              <a:t>Articles and other documents</a:t>
            </a:r>
          </a:p>
          <a:p>
            <a:pPr lvl="2"/>
            <a:r>
              <a:rPr lang="en-US" altLang="en-US" dirty="0">
                <a:hlinkClick r:id="rId4"/>
              </a:rPr>
              <a:t>http://wiki.eclipse.org/PTP/articles</a:t>
            </a:r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 bwMode="black">
          <a:xfrm>
            <a:off x="153988" y="6502400"/>
            <a:ext cx="10064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B159AC3E-0A20-EC48-9968-06FFBA35DF0C}" type="slidenum">
              <a:rPr lang="en-US" altLang="en-US" sz="1000" b="1">
                <a:solidFill>
                  <a:schemeClr val="bg1"/>
                </a:solidFill>
              </a:rPr>
              <a:pPr eaLnBrk="1" hangingPunct="1">
                <a:spcBef>
                  <a:spcPct val="50000"/>
                </a:spcBef>
              </a:pPr>
              <a:t>17</a:t>
            </a:fld>
            <a:endParaRPr lang="en-US" altLang="en-US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093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PTP Mailing lists</a:t>
            </a:r>
          </a:p>
          <a:p>
            <a:pPr lvl="1"/>
            <a:r>
              <a:rPr lang="en-US" altLang="en-US" dirty="0"/>
              <a:t>Major announcements (new releases, etc.) - low volume</a:t>
            </a:r>
          </a:p>
          <a:p>
            <a:pPr lvl="2"/>
            <a:r>
              <a:rPr lang="en-US" altLang="en-US" dirty="0"/>
              <a:t> </a:t>
            </a:r>
            <a:r>
              <a:rPr lang="en-US" altLang="en-US" dirty="0">
                <a:hlinkClick r:id="rId3"/>
              </a:rPr>
              <a:t>http://dev.eclipse.org/mailman/listinfo/ptp-announce</a:t>
            </a:r>
            <a:endParaRPr lang="en-US" altLang="en-US" dirty="0"/>
          </a:p>
          <a:p>
            <a:pPr lvl="1"/>
            <a:r>
              <a:rPr lang="en-US" altLang="en-US" dirty="0"/>
              <a:t>User discussion and queries - medium volume</a:t>
            </a:r>
          </a:p>
          <a:p>
            <a:pPr lvl="2"/>
            <a:r>
              <a:rPr lang="en-US" altLang="en-US" dirty="0">
                <a:hlinkClick r:id="rId4"/>
              </a:rPr>
              <a:t>http://dev.eclipse.org/mailman/listinfo/ptp-user</a:t>
            </a:r>
            <a:endParaRPr lang="en-US" altLang="en-US" dirty="0"/>
          </a:p>
          <a:p>
            <a:pPr lvl="1"/>
            <a:r>
              <a:rPr lang="en-US" altLang="en-US" dirty="0"/>
              <a:t>Developer discussions - </a:t>
            </a:r>
            <a:r>
              <a:rPr lang="en-US" altLang="en-US" dirty="0" smtClean="0"/>
              <a:t>higher </a:t>
            </a:r>
            <a:r>
              <a:rPr lang="en-US" altLang="en-US" dirty="0"/>
              <a:t>volume</a:t>
            </a:r>
          </a:p>
          <a:p>
            <a:pPr lvl="2"/>
            <a:r>
              <a:rPr lang="en-US" altLang="en-US" dirty="0">
                <a:hlinkClick r:id="rId5"/>
              </a:rPr>
              <a:t>http://</a:t>
            </a:r>
            <a:r>
              <a:rPr lang="en-US" altLang="en-US" dirty="0" smtClean="0">
                <a:hlinkClick r:id="rId5"/>
              </a:rPr>
              <a:t>dev.eclipse.org/mailman/listinfo/ptp-dev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0467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Parallel Tools </a:t>
            </a:r>
            <a:r>
              <a:rPr lang="en-US" altLang="en-US" dirty="0" smtClean="0"/>
              <a:t>Platform</a:t>
            </a:r>
            <a:endParaRPr lang="en-US" dirty="0"/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81388" y="3149600"/>
            <a:ext cx="2130425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153988" y="6502400"/>
            <a:ext cx="1006475" cy="320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5A9E942-772E-004D-908E-0881209CE3A4}" type="slidenum">
              <a:rPr lang="en-US" altLang="en-US" sz="1000" smtClean="0">
                <a:solidFill>
                  <a:schemeClr val="bg1"/>
                </a:solidFill>
              </a:rPr>
              <a:pPr eaLnBrk="1" hangingPunct="1"/>
              <a:t>2</a:t>
            </a:fld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7" name="Text Placeholder 19"/>
          <p:cNvSpPr txBox="1">
            <a:spLocks/>
          </p:cNvSpPr>
          <p:nvPr/>
        </p:nvSpPr>
        <p:spPr>
          <a:xfrm>
            <a:off x="201168" y="784399"/>
            <a:ext cx="7877175" cy="406400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 smtClean="0"/>
              <a:t>Enabling Parallel Application Development</a:t>
            </a:r>
            <a:endParaRPr lang="en-US" alt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481388" y="2528888"/>
            <a:ext cx="2130425" cy="620712"/>
          </a:xfrm>
          <a:prstGeom prst="roundRect">
            <a:avLst>
              <a:gd name="adj" fmla="val 0"/>
            </a:avLst>
          </a:prstGeom>
          <a:solidFill>
            <a:srgbClr val="40008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rgbClr val="FFFFFF"/>
                </a:solidFill>
                <a:latin typeface="Calibri" charset="0"/>
              </a:rPr>
              <a:t>parallel tools platform (</a:t>
            </a:r>
            <a:r>
              <a:rPr lang="en-US" sz="1600" dirty="0" err="1">
                <a:solidFill>
                  <a:srgbClr val="FFFFFF"/>
                </a:solidFill>
                <a:latin typeface="Calibri" charset="0"/>
              </a:rPr>
              <a:t>ptp</a:t>
            </a:r>
            <a:r>
              <a:rPr lang="en-US" sz="1600" dirty="0">
                <a:solidFill>
                  <a:srgbClr val="FFFFFF"/>
                </a:solidFill>
                <a:latin typeface="Calibri" charset="0"/>
              </a:rPr>
              <a:t>)</a:t>
            </a:r>
          </a:p>
        </p:txBody>
      </p:sp>
      <p:sp>
        <p:nvSpPr>
          <p:cNvPr id="9" name="Right Arrow 8"/>
          <p:cNvSpPr/>
          <p:nvPr/>
        </p:nvSpPr>
        <p:spPr bwMode="auto">
          <a:xfrm flipH="1">
            <a:off x="5649913" y="3240088"/>
            <a:ext cx="560387" cy="40798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10300" y="2089150"/>
            <a:ext cx="2579688" cy="25098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</a:rPr>
              <a:t>Tools to assist new breed of programmers to develop parallel programs</a:t>
            </a:r>
          </a:p>
        </p:txBody>
      </p:sp>
      <p:sp>
        <p:nvSpPr>
          <p:cNvPr id="11" name="Right Arrow 10"/>
          <p:cNvSpPr/>
          <p:nvPr/>
        </p:nvSpPr>
        <p:spPr bwMode="auto">
          <a:xfrm>
            <a:off x="2873375" y="3228975"/>
            <a:ext cx="560388" cy="40798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12" name="Right Arrow 11"/>
          <p:cNvSpPr/>
          <p:nvPr/>
        </p:nvSpPr>
        <p:spPr bwMode="auto">
          <a:xfrm rot="16200000">
            <a:off x="4313238" y="4425950"/>
            <a:ext cx="560388" cy="40798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3688" y="2089150"/>
            <a:ext cx="2579687" cy="25098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</a:rPr>
              <a:t>Best practice tools for experienced parallel programmers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62313" y="4910138"/>
            <a:ext cx="2579687" cy="1292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</a:rPr>
              <a:t>Improve parallel tools and the productivity of tool developers</a:t>
            </a:r>
          </a:p>
        </p:txBody>
      </p:sp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293688" y="5145088"/>
            <a:ext cx="26257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400"/>
              <a:t>Leverage Eclipse ecosystem and community for development and support</a:t>
            </a:r>
          </a:p>
        </p:txBody>
      </p:sp>
      <p:sp>
        <p:nvSpPr>
          <p:cNvPr id="16" name="TextBox 16"/>
          <p:cNvSpPr txBox="1">
            <a:spLocks noChangeArrowheads="1"/>
          </p:cNvSpPr>
          <p:nvPr/>
        </p:nvSpPr>
        <p:spPr bwMode="auto">
          <a:xfrm>
            <a:off x="6210300" y="5241925"/>
            <a:ext cx="262572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400"/>
              <a:t>Provide focal point for parallel tool development for a broad range of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762685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PTP Application Development Cycle</a:t>
            </a:r>
          </a:p>
        </p:txBody>
      </p:sp>
      <p:pic>
        <p:nvPicPr>
          <p:cNvPr id="25" name="Picture 10" descr="debug_perspecti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613" y="3930650"/>
            <a:ext cx="2738437" cy="206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Slide Number Placeholder 2"/>
          <p:cNvSpPr txBox="1">
            <a:spLocks/>
          </p:cNvSpPr>
          <p:nvPr/>
        </p:nvSpPr>
        <p:spPr>
          <a:xfrm>
            <a:off x="153988" y="6502400"/>
            <a:ext cx="1006475" cy="320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B2E3F65-8204-9846-9EBD-48F51042BC4A}" type="slidenum">
              <a:rPr lang="en-US" altLang="en-US" sz="1000" smtClean="0">
                <a:solidFill>
                  <a:schemeClr val="bg1"/>
                </a:solidFill>
              </a:rPr>
              <a:pPr eaLnBrk="1" hangingPunct="1"/>
              <a:t>3</a:t>
            </a:fld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5303838" y="1082675"/>
            <a:ext cx="3840162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B0F0"/>
                </a:solidFill>
              </a:rPr>
              <a:t>Application Execution</a:t>
            </a:r>
          </a:p>
        </p:txBody>
      </p:sp>
      <p:pic>
        <p:nvPicPr>
          <p:cNvPr id="29" name="Picture 28" descr="ptp-mpi-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1519238"/>
            <a:ext cx="2625725" cy="187483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5913438" y="5999163"/>
            <a:ext cx="2741612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B0F0"/>
                </a:solidFill>
              </a:rPr>
              <a:t>Application Debugging</a:t>
            </a:r>
          </a:p>
        </p:txBody>
      </p:sp>
      <p:pic>
        <p:nvPicPr>
          <p:cNvPr id="31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3394075"/>
            <a:ext cx="13716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8" y="3703638"/>
            <a:ext cx="262572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304800" y="1066800"/>
            <a:ext cx="38401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B0F0"/>
                </a:solidFill>
              </a:rPr>
              <a:t>Coding &amp; Static Analysis</a:t>
            </a:r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141288" y="6003925"/>
            <a:ext cx="43815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B0F0"/>
                </a:solidFill>
              </a:rPr>
              <a:t>Dynamic &amp; Performance Analysis</a:t>
            </a:r>
          </a:p>
        </p:txBody>
      </p:sp>
      <p:sp>
        <p:nvSpPr>
          <p:cNvPr id="35" name="Right Arrow 34"/>
          <p:cNvSpPr/>
          <p:nvPr/>
        </p:nvSpPr>
        <p:spPr bwMode="auto">
          <a:xfrm rot="13059589">
            <a:off x="3603625" y="2809875"/>
            <a:ext cx="717550" cy="407988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36" name="Right Arrow 35"/>
          <p:cNvSpPr/>
          <p:nvPr/>
        </p:nvSpPr>
        <p:spPr bwMode="auto">
          <a:xfrm rot="18901888">
            <a:off x="5156200" y="2792413"/>
            <a:ext cx="719138" cy="407987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37" name="Right Arrow 36"/>
          <p:cNvSpPr/>
          <p:nvPr/>
        </p:nvSpPr>
        <p:spPr bwMode="auto">
          <a:xfrm rot="8290717">
            <a:off x="3560763" y="4273550"/>
            <a:ext cx="717550" cy="407988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38" name="Right Arrow 37"/>
          <p:cNvSpPr/>
          <p:nvPr/>
        </p:nvSpPr>
        <p:spPr bwMode="auto">
          <a:xfrm rot="2525090">
            <a:off x="5151438" y="4257675"/>
            <a:ext cx="717550" cy="407988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39" name="Freeform 38"/>
          <p:cNvSpPr/>
          <p:nvPr/>
        </p:nvSpPr>
        <p:spPr bwMode="auto">
          <a:xfrm>
            <a:off x="3657600" y="1447800"/>
            <a:ext cx="2044700" cy="441325"/>
          </a:xfrm>
          <a:custGeom>
            <a:avLst/>
            <a:gdLst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211768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544056 h 582836"/>
              <a:gd name="connsiteX1" fmla="*/ 426542 w 2045464"/>
              <a:gd name="connsiteY1" fmla="*/ 69001 h 582836"/>
              <a:gd name="connsiteX2" fmla="*/ 1365756 w 2045464"/>
              <a:gd name="connsiteY2" fmla="*/ 130049 h 582836"/>
              <a:gd name="connsiteX3" fmla="*/ 2045464 w 2045464"/>
              <a:gd name="connsiteY3" fmla="*/ 582836 h 582836"/>
              <a:gd name="connsiteX0" fmla="*/ 0 w 2045464"/>
              <a:gd name="connsiteY0" fmla="*/ 478189 h 516969"/>
              <a:gd name="connsiteX1" fmla="*/ 643097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89 h 516969"/>
              <a:gd name="connsiteX1" fmla="*/ 507379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90 h 516970"/>
              <a:gd name="connsiteX1" fmla="*/ 623709 w 2045464"/>
              <a:gd name="connsiteY1" fmla="*/ 131875 h 516970"/>
              <a:gd name="connsiteX2" fmla="*/ 1365756 w 2045464"/>
              <a:gd name="connsiteY2" fmla="*/ 64183 h 516970"/>
              <a:gd name="connsiteX3" fmla="*/ 2045464 w 2045464"/>
              <a:gd name="connsiteY3" fmla="*/ 516970 h 516970"/>
              <a:gd name="connsiteX0" fmla="*/ 0 w 2045464"/>
              <a:gd name="connsiteY0" fmla="*/ 394310 h 433090"/>
              <a:gd name="connsiteX1" fmla="*/ 623709 w 2045464"/>
              <a:gd name="connsiteY1" fmla="*/ 47995 h 433090"/>
              <a:gd name="connsiteX2" fmla="*/ 1365756 w 2045464"/>
              <a:gd name="connsiteY2" fmla="*/ 106338 h 433090"/>
              <a:gd name="connsiteX3" fmla="*/ 2045464 w 2045464"/>
              <a:gd name="connsiteY3" fmla="*/ 433090 h 433090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464" h="440577">
                <a:moveTo>
                  <a:pt x="0" y="401797"/>
                </a:moveTo>
                <a:cubicBezTo>
                  <a:pt x="150865" y="265326"/>
                  <a:pt x="394124" y="110964"/>
                  <a:pt x="623709" y="55482"/>
                </a:cubicBezTo>
                <a:cubicBezTo>
                  <a:pt x="853294" y="0"/>
                  <a:pt x="1140551" y="4722"/>
                  <a:pt x="1377510" y="68905"/>
                </a:cubicBezTo>
                <a:cubicBezTo>
                  <a:pt x="1614469" y="133088"/>
                  <a:pt x="1803025" y="202309"/>
                  <a:pt x="2045464" y="440577"/>
                </a:cubicBezTo>
              </a:path>
            </a:pathLst>
          </a:custGeom>
          <a:noFill/>
          <a:ln w="539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40" name="Freeform 39"/>
          <p:cNvSpPr/>
          <p:nvPr/>
        </p:nvSpPr>
        <p:spPr bwMode="auto">
          <a:xfrm flipH="1" flipV="1">
            <a:off x="3657600" y="5257800"/>
            <a:ext cx="2044700" cy="441325"/>
          </a:xfrm>
          <a:custGeom>
            <a:avLst/>
            <a:gdLst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211768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544056 h 582836"/>
              <a:gd name="connsiteX1" fmla="*/ 426542 w 2045464"/>
              <a:gd name="connsiteY1" fmla="*/ 69001 h 582836"/>
              <a:gd name="connsiteX2" fmla="*/ 1365756 w 2045464"/>
              <a:gd name="connsiteY2" fmla="*/ 130049 h 582836"/>
              <a:gd name="connsiteX3" fmla="*/ 2045464 w 2045464"/>
              <a:gd name="connsiteY3" fmla="*/ 582836 h 582836"/>
              <a:gd name="connsiteX0" fmla="*/ 0 w 2045464"/>
              <a:gd name="connsiteY0" fmla="*/ 478189 h 516969"/>
              <a:gd name="connsiteX1" fmla="*/ 643097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89 h 516969"/>
              <a:gd name="connsiteX1" fmla="*/ 507379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90 h 516970"/>
              <a:gd name="connsiteX1" fmla="*/ 623709 w 2045464"/>
              <a:gd name="connsiteY1" fmla="*/ 131875 h 516970"/>
              <a:gd name="connsiteX2" fmla="*/ 1365756 w 2045464"/>
              <a:gd name="connsiteY2" fmla="*/ 64183 h 516970"/>
              <a:gd name="connsiteX3" fmla="*/ 2045464 w 2045464"/>
              <a:gd name="connsiteY3" fmla="*/ 516970 h 516970"/>
              <a:gd name="connsiteX0" fmla="*/ 0 w 2045464"/>
              <a:gd name="connsiteY0" fmla="*/ 394310 h 433090"/>
              <a:gd name="connsiteX1" fmla="*/ 623709 w 2045464"/>
              <a:gd name="connsiteY1" fmla="*/ 47995 h 433090"/>
              <a:gd name="connsiteX2" fmla="*/ 1365756 w 2045464"/>
              <a:gd name="connsiteY2" fmla="*/ 106338 h 433090"/>
              <a:gd name="connsiteX3" fmla="*/ 2045464 w 2045464"/>
              <a:gd name="connsiteY3" fmla="*/ 433090 h 433090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464" h="440577">
                <a:moveTo>
                  <a:pt x="0" y="401797"/>
                </a:moveTo>
                <a:cubicBezTo>
                  <a:pt x="150865" y="265326"/>
                  <a:pt x="394124" y="110964"/>
                  <a:pt x="623709" y="55482"/>
                </a:cubicBezTo>
                <a:cubicBezTo>
                  <a:pt x="853294" y="0"/>
                  <a:pt x="1140551" y="4722"/>
                  <a:pt x="1377510" y="68905"/>
                </a:cubicBezTo>
                <a:cubicBezTo>
                  <a:pt x="1614469" y="133088"/>
                  <a:pt x="1803025" y="202309"/>
                  <a:pt x="2045464" y="440577"/>
                </a:cubicBezTo>
              </a:path>
            </a:pathLst>
          </a:custGeom>
          <a:noFill/>
          <a:ln w="539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41" name="Freeform 40"/>
          <p:cNvSpPr/>
          <p:nvPr/>
        </p:nvSpPr>
        <p:spPr bwMode="auto">
          <a:xfrm rot="16200000">
            <a:off x="2163763" y="3551237"/>
            <a:ext cx="914400" cy="212725"/>
          </a:xfrm>
          <a:custGeom>
            <a:avLst/>
            <a:gdLst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211768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544056 h 582836"/>
              <a:gd name="connsiteX1" fmla="*/ 426542 w 2045464"/>
              <a:gd name="connsiteY1" fmla="*/ 69001 h 582836"/>
              <a:gd name="connsiteX2" fmla="*/ 1365756 w 2045464"/>
              <a:gd name="connsiteY2" fmla="*/ 130049 h 582836"/>
              <a:gd name="connsiteX3" fmla="*/ 2045464 w 2045464"/>
              <a:gd name="connsiteY3" fmla="*/ 582836 h 582836"/>
              <a:gd name="connsiteX0" fmla="*/ 0 w 2045464"/>
              <a:gd name="connsiteY0" fmla="*/ 478189 h 516969"/>
              <a:gd name="connsiteX1" fmla="*/ 643097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89 h 516969"/>
              <a:gd name="connsiteX1" fmla="*/ 507379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90 h 516970"/>
              <a:gd name="connsiteX1" fmla="*/ 623709 w 2045464"/>
              <a:gd name="connsiteY1" fmla="*/ 131875 h 516970"/>
              <a:gd name="connsiteX2" fmla="*/ 1365756 w 2045464"/>
              <a:gd name="connsiteY2" fmla="*/ 64183 h 516970"/>
              <a:gd name="connsiteX3" fmla="*/ 2045464 w 2045464"/>
              <a:gd name="connsiteY3" fmla="*/ 516970 h 516970"/>
              <a:gd name="connsiteX0" fmla="*/ 0 w 2045464"/>
              <a:gd name="connsiteY0" fmla="*/ 394310 h 433090"/>
              <a:gd name="connsiteX1" fmla="*/ 623709 w 2045464"/>
              <a:gd name="connsiteY1" fmla="*/ 47995 h 433090"/>
              <a:gd name="connsiteX2" fmla="*/ 1365756 w 2045464"/>
              <a:gd name="connsiteY2" fmla="*/ 106338 h 433090"/>
              <a:gd name="connsiteX3" fmla="*/ 2045464 w 2045464"/>
              <a:gd name="connsiteY3" fmla="*/ 433090 h 433090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464" h="440577">
                <a:moveTo>
                  <a:pt x="0" y="401797"/>
                </a:moveTo>
                <a:cubicBezTo>
                  <a:pt x="150865" y="265326"/>
                  <a:pt x="394124" y="110964"/>
                  <a:pt x="623709" y="55482"/>
                </a:cubicBezTo>
                <a:cubicBezTo>
                  <a:pt x="853294" y="0"/>
                  <a:pt x="1140551" y="4722"/>
                  <a:pt x="1377510" y="68905"/>
                </a:cubicBezTo>
                <a:cubicBezTo>
                  <a:pt x="1614469" y="133088"/>
                  <a:pt x="1803025" y="202309"/>
                  <a:pt x="2045464" y="440577"/>
                </a:cubicBezTo>
              </a:path>
            </a:pathLst>
          </a:custGeom>
          <a:noFill/>
          <a:ln w="539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42" name="Freeform 41"/>
          <p:cNvSpPr/>
          <p:nvPr/>
        </p:nvSpPr>
        <p:spPr bwMode="auto">
          <a:xfrm rot="5671961">
            <a:off x="6238082" y="3558381"/>
            <a:ext cx="914400" cy="211137"/>
          </a:xfrm>
          <a:custGeom>
            <a:avLst/>
            <a:gdLst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211768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544056 h 582836"/>
              <a:gd name="connsiteX1" fmla="*/ 426542 w 2045464"/>
              <a:gd name="connsiteY1" fmla="*/ 69001 h 582836"/>
              <a:gd name="connsiteX2" fmla="*/ 1365756 w 2045464"/>
              <a:gd name="connsiteY2" fmla="*/ 130049 h 582836"/>
              <a:gd name="connsiteX3" fmla="*/ 2045464 w 2045464"/>
              <a:gd name="connsiteY3" fmla="*/ 582836 h 582836"/>
              <a:gd name="connsiteX0" fmla="*/ 0 w 2045464"/>
              <a:gd name="connsiteY0" fmla="*/ 478189 h 516969"/>
              <a:gd name="connsiteX1" fmla="*/ 643097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89 h 516969"/>
              <a:gd name="connsiteX1" fmla="*/ 507379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90 h 516970"/>
              <a:gd name="connsiteX1" fmla="*/ 623709 w 2045464"/>
              <a:gd name="connsiteY1" fmla="*/ 131875 h 516970"/>
              <a:gd name="connsiteX2" fmla="*/ 1365756 w 2045464"/>
              <a:gd name="connsiteY2" fmla="*/ 64183 h 516970"/>
              <a:gd name="connsiteX3" fmla="*/ 2045464 w 2045464"/>
              <a:gd name="connsiteY3" fmla="*/ 516970 h 516970"/>
              <a:gd name="connsiteX0" fmla="*/ 0 w 2045464"/>
              <a:gd name="connsiteY0" fmla="*/ 394310 h 433090"/>
              <a:gd name="connsiteX1" fmla="*/ 623709 w 2045464"/>
              <a:gd name="connsiteY1" fmla="*/ 47995 h 433090"/>
              <a:gd name="connsiteX2" fmla="*/ 1365756 w 2045464"/>
              <a:gd name="connsiteY2" fmla="*/ 106338 h 433090"/>
              <a:gd name="connsiteX3" fmla="*/ 2045464 w 2045464"/>
              <a:gd name="connsiteY3" fmla="*/ 433090 h 433090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464" h="440577">
                <a:moveTo>
                  <a:pt x="0" y="401797"/>
                </a:moveTo>
                <a:cubicBezTo>
                  <a:pt x="150865" y="265326"/>
                  <a:pt x="394124" y="110964"/>
                  <a:pt x="623709" y="55482"/>
                </a:cubicBezTo>
                <a:cubicBezTo>
                  <a:pt x="853294" y="0"/>
                  <a:pt x="1140551" y="4722"/>
                  <a:pt x="1377510" y="68905"/>
                </a:cubicBezTo>
                <a:cubicBezTo>
                  <a:pt x="1614469" y="133088"/>
                  <a:pt x="1803025" y="202309"/>
                  <a:pt x="2045464" y="440577"/>
                </a:cubicBezTo>
              </a:path>
            </a:pathLst>
          </a:custGeom>
          <a:noFill/>
          <a:ln w="539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pic>
        <p:nvPicPr>
          <p:cNvPr id="43" name="Picture 20" descr="lonestar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1492250"/>
            <a:ext cx="2743200" cy="200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Oval 43"/>
          <p:cNvSpPr/>
          <p:nvPr/>
        </p:nvSpPr>
        <p:spPr>
          <a:xfrm>
            <a:off x="304800" y="736600"/>
            <a:ext cx="3714750" cy="315595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7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Coding &amp; Static Analysis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81000" y="1066800"/>
            <a:ext cx="7612062" cy="3902075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0" indent="-254000" defTabSz="1019175"/>
            <a:r>
              <a:rPr lang="en-US" altLang="en-US" sz="2000" dirty="0" smtClean="0"/>
              <a:t>Eclipse provides a wide variety of coding assistance tools</a:t>
            </a:r>
          </a:p>
          <a:p>
            <a:pPr marL="776288" lvl="1" indent="-254000" defTabSz="1019175"/>
            <a:r>
              <a:rPr lang="en-US" altLang="en-US" sz="1600" dirty="0" smtClean="0"/>
              <a:t>Project management, Editing and formatting, Navigation, Advanced searching, Refactoring, Version control</a:t>
            </a:r>
          </a:p>
          <a:p>
            <a:pPr marL="254000" indent="-254000" defTabSz="1019175"/>
            <a:r>
              <a:rPr lang="en-US" altLang="en-US" sz="2000" dirty="0" smtClean="0"/>
              <a:t>C/C++ Development Tools (CDT)</a:t>
            </a:r>
          </a:p>
          <a:p>
            <a:pPr marL="776288" lvl="1" indent="-254000" defTabSz="1019175"/>
            <a:r>
              <a:rPr lang="en-US" altLang="en-US" sz="1600" dirty="0" smtClean="0"/>
              <a:t>Standard (</a:t>
            </a:r>
            <a:r>
              <a:rPr lang="en-US" altLang="en-US" sz="1600" dirty="0" err="1" smtClean="0"/>
              <a:t>Makefile</a:t>
            </a:r>
            <a:r>
              <a:rPr lang="en-US" altLang="en-US" sz="1600" dirty="0" smtClean="0"/>
              <a:t>) and managed builders, Support for arbitrary </a:t>
            </a:r>
            <a:r>
              <a:rPr lang="en-US" altLang="en-US" sz="1600" dirty="0" err="1" smtClean="0"/>
              <a:t>toolchains</a:t>
            </a:r>
            <a:r>
              <a:rPr lang="en-US" altLang="en-US" sz="1600" dirty="0" smtClean="0"/>
              <a:t>, Visual debugging using GDB, High level views (outline view, call hierarchy, type hierarchy, include browser), </a:t>
            </a:r>
            <a:r>
              <a:rPr lang="en-US" altLang="en-US" sz="1600" dirty="0" err="1" smtClean="0"/>
              <a:t>Refactorings</a:t>
            </a:r>
            <a:endParaRPr lang="en-US" altLang="en-US" sz="1600" dirty="0" smtClean="0"/>
          </a:p>
          <a:p>
            <a:pPr marL="254000" indent="-254000" defTabSz="1019175"/>
            <a:r>
              <a:rPr lang="en-US" altLang="en-US" sz="2000" dirty="0" smtClean="0"/>
              <a:t>Parallel Tools Platform (PTP)</a:t>
            </a:r>
          </a:p>
          <a:p>
            <a:pPr marL="776288" lvl="1" indent="-254000" defTabSz="1019175"/>
            <a:r>
              <a:rPr lang="en-US" altLang="en-US" sz="1600" dirty="0" smtClean="0"/>
              <a:t>Fortran, New project wizards (MPI, </a:t>
            </a:r>
            <a:r>
              <a:rPr lang="en-US" altLang="en-US" sz="1600" dirty="0" err="1" smtClean="0"/>
              <a:t>OpenMP</a:t>
            </a:r>
            <a:r>
              <a:rPr lang="en-US" altLang="en-US" sz="1600" dirty="0" smtClean="0"/>
              <a:t>) Content Assist, Hover help, Built-in API descriptions (MPI, </a:t>
            </a:r>
            <a:r>
              <a:rPr lang="en-US" altLang="en-US" sz="1600" dirty="0" err="1" smtClean="0"/>
              <a:t>OpenMP</a:t>
            </a:r>
            <a:r>
              <a:rPr lang="en-US" altLang="en-US" sz="1600" dirty="0" smtClean="0"/>
              <a:t>, LAPI, UPC), Location of parallel “artifacts” in code (MPI, </a:t>
            </a:r>
            <a:r>
              <a:rPr lang="en-US" altLang="en-US" sz="1600" dirty="0" err="1" smtClean="0"/>
              <a:t>OpenMP</a:t>
            </a:r>
            <a:r>
              <a:rPr lang="en-US" altLang="en-US" sz="1600" dirty="0" smtClean="0"/>
              <a:t>, PAMI, and UPC), Barrier analysis, Deadlock </a:t>
            </a:r>
            <a:r>
              <a:rPr lang="en-US" altLang="en-US" sz="1600" dirty="0" smtClean="0"/>
              <a:t>detection</a:t>
            </a:r>
          </a:p>
          <a:p>
            <a:pPr marL="381001" indent="-254000" defTabSz="1019175"/>
            <a:r>
              <a:rPr lang="en-US" altLang="en-US" sz="2000" dirty="0" smtClean="0"/>
              <a:t>Python Development (</a:t>
            </a:r>
            <a:r>
              <a:rPr lang="en-US" altLang="en-US" sz="2000" dirty="0" err="1" smtClean="0"/>
              <a:t>PyDev</a:t>
            </a:r>
            <a:r>
              <a:rPr lang="en-US" altLang="en-US" sz="2000" dirty="0" smtClean="0"/>
              <a:t>)</a:t>
            </a:r>
          </a:p>
          <a:p>
            <a:pPr marL="776288" lvl="1" indent="-254000" defTabSz="1019175"/>
            <a:r>
              <a:rPr lang="en-US" altLang="en-US" sz="1600" dirty="0" smtClean="0"/>
              <a:t>Code completion, type hinting, refactoring, debugging, interactive console, </a:t>
            </a:r>
            <a:r>
              <a:rPr lang="en-US" altLang="en-US" sz="1600" dirty="0" err="1" smtClean="0"/>
              <a:t>unittest</a:t>
            </a:r>
            <a:r>
              <a:rPr lang="en-US" altLang="en-US" sz="1600" dirty="0" smtClean="0"/>
              <a:t>, code coverage, </a:t>
            </a:r>
            <a:r>
              <a:rPr lang="en-US" altLang="en-US" sz="1600" dirty="0" err="1" smtClean="0"/>
              <a:t>Django</a:t>
            </a:r>
            <a:r>
              <a:rPr lang="en-US" altLang="en-US" sz="1600" dirty="0" smtClean="0"/>
              <a:t> integration</a:t>
            </a:r>
            <a:endParaRPr lang="en-US" altLang="en-US" sz="1600" dirty="0" smtClean="0"/>
          </a:p>
          <a:p>
            <a:pPr marL="254000" indent="-254000" defTabSz="1019175"/>
            <a:endParaRPr lang="en-US" altLang="en-US" sz="2000" dirty="0" smtClean="0"/>
          </a:p>
          <a:p>
            <a:pPr marL="776288" lvl="1" indent="-254000" defTabSz="1019175"/>
            <a:endParaRPr lang="en-US" altLang="en-US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53988" y="6502400"/>
            <a:ext cx="1006475" cy="320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5180142-11A0-E448-BA01-A27D39135B32}" type="slidenum">
              <a:rPr lang="en-US" altLang="en-US" sz="1000" smtClean="0">
                <a:solidFill>
                  <a:schemeClr val="bg1"/>
                </a:solidFill>
              </a:rPr>
              <a:pPr eaLnBrk="1" hangingPunct="1"/>
              <a:t>4</a:t>
            </a:fld>
            <a:endParaRPr lang="en-US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012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Coding &amp; Static </a:t>
            </a:r>
            <a:r>
              <a:rPr lang="en-US" alt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5399" y="1200150"/>
            <a:ext cx="5935663" cy="3902075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 smtClean="0"/>
              <a:t>Assistance tools to increase productivity of parallel programmers</a:t>
            </a:r>
          </a:p>
          <a:p>
            <a:pPr lvl="1"/>
            <a:r>
              <a:rPr lang="en-US" altLang="en-US" sz="2000" dirty="0" smtClean="0"/>
              <a:t>New project wizards (MPI, </a:t>
            </a:r>
            <a:r>
              <a:rPr lang="en-US" altLang="en-US" sz="2000" dirty="0" err="1" smtClean="0"/>
              <a:t>OpenMP</a:t>
            </a:r>
            <a:r>
              <a:rPr lang="en-US" altLang="en-US" sz="2000" dirty="0" smtClean="0"/>
              <a:t>)</a:t>
            </a:r>
          </a:p>
          <a:p>
            <a:pPr lvl="1"/>
            <a:r>
              <a:rPr lang="en-US" altLang="en-US" sz="2000" dirty="0" smtClean="0"/>
              <a:t>Content Assist (command/API completion), hover help, built-in API help descriptions in an html help “view”  (MPI, </a:t>
            </a:r>
            <a:r>
              <a:rPr lang="en-US" altLang="en-US" sz="2000" dirty="0" err="1" smtClean="0"/>
              <a:t>OpenMP</a:t>
            </a:r>
            <a:r>
              <a:rPr lang="en-US" altLang="en-US" sz="2000" dirty="0" smtClean="0"/>
              <a:t>, LAPI, UPC)</a:t>
            </a:r>
          </a:p>
          <a:p>
            <a:pPr lvl="1"/>
            <a:r>
              <a:rPr lang="en-US" altLang="en-US" sz="2000" dirty="0" smtClean="0"/>
              <a:t>Location of parallel “artifacts” in code: </a:t>
            </a:r>
            <a:br>
              <a:rPr lang="en-US" altLang="en-US" sz="2000" dirty="0" smtClean="0"/>
            </a:br>
            <a:r>
              <a:rPr lang="en-US" altLang="en-US" sz="2000" dirty="0" smtClean="0"/>
              <a:t>MPI, </a:t>
            </a:r>
            <a:r>
              <a:rPr lang="en-US" altLang="en-US" sz="2000" dirty="0" err="1" smtClean="0"/>
              <a:t>OpenMP</a:t>
            </a:r>
            <a:r>
              <a:rPr lang="en-US" altLang="en-US" sz="2000" dirty="0" smtClean="0"/>
              <a:t>, </a:t>
            </a:r>
            <a:r>
              <a:rPr lang="en-US" altLang="en-US" sz="2000" dirty="0" smtClean="0"/>
              <a:t>and UPC</a:t>
            </a:r>
          </a:p>
          <a:p>
            <a:pPr lvl="1"/>
            <a:endParaRPr lang="en-US" altLang="en-US" sz="20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53988" y="6502400"/>
            <a:ext cx="1006475" cy="320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8A08A93-185E-024E-B86E-FA0F17EFF4DF}" type="slidenum">
              <a:rPr lang="en-US" altLang="en-US" sz="1000" smtClean="0">
                <a:solidFill>
                  <a:schemeClr val="bg1"/>
                </a:solidFill>
              </a:rPr>
              <a:pPr eaLnBrk="1" hangingPunct="1"/>
              <a:t>5</a:t>
            </a:fld>
            <a:endParaRPr lang="en-US" altLang="en-US" sz="1000">
              <a:solidFill>
                <a:schemeClr val="bg1"/>
              </a:solidFill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0" y="1663700"/>
            <a:ext cx="2486025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5" descr="Phase 3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088" y="5276850"/>
            <a:ext cx="10001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4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7" t="58038" r="25008" b="6174"/>
          <a:stretch>
            <a:fillRect/>
          </a:stretch>
        </p:blipFill>
        <p:spPr bwMode="auto">
          <a:xfrm>
            <a:off x="5961063" y="3151188"/>
            <a:ext cx="2835275" cy="161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ptp-mpi-3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5" y="4339431"/>
            <a:ext cx="2422525" cy="187483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7" y="4305300"/>
            <a:ext cx="2246313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455" y="4425861"/>
            <a:ext cx="183832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919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Fortran Development </a:t>
            </a:r>
            <a:r>
              <a:rPr lang="en-US" altLang="en-US" dirty="0" smtClean="0"/>
              <a:t>Tools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53988" y="1752690"/>
            <a:ext cx="4341812" cy="472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smtClean="0"/>
              <a:t>Photran</a:t>
            </a:r>
            <a:r>
              <a:rPr lang="en-US" altLang="en-US" sz="2000" dirty="0" smtClean="0"/>
              <a:t> </a:t>
            </a:r>
            <a:r>
              <a:rPr lang="en-US" altLang="en-US" sz="2000" dirty="0" smtClean="0"/>
              <a:t>features:</a:t>
            </a:r>
          </a:p>
          <a:p>
            <a:pPr lvl="1">
              <a:lnSpc>
                <a:spcPct val="70000"/>
              </a:lnSpc>
            </a:pPr>
            <a:r>
              <a:rPr lang="en-US" altLang="en-US" sz="1800" dirty="0" smtClean="0"/>
              <a:t>Supports Fortran 77-2008</a:t>
            </a:r>
            <a:endParaRPr lang="en-US" altLang="en-US" sz="1800" dirty="0" smtClean="0">
              <a:latin typeface="Lucida Grande" charset="0"/>
            </a:endParaRPr>
          </a:p>
          <a:p>
            <a:pPr lvl="1">
              <a:lnSpc>
                <a:spcPct val="70000"/>
              </a:lnSpc>
            </a:pPr>
            <a:r>
              <a:rPr lang="en-US" altLang="en-US" sz="1800" dirty="0" smtClean="0"/>
              <a:t>Syntax-highlighting editor</a:t>
            </a:r>
            <a:endParaRPr lang="en-US" altLang="en-US" sz="1800" dirty="0" smtClean="0">
              <a:latin typeface="Lucida Grande" charset="0"/>
            </a:endParaRPr>
          </a:p>
          <a:p>
            <a:pPr lvl="1">
              <a:lnSpc>
                <a:spcPct val="70000"/>
              </a:lnSpc>
            </a:pPr>
            <a:r>
              <a:rPr lang="en-US" altLang="en-US" sz="1800" dirty="0" smtClean="0"/>
              <a:t>GUI interface to </a:t>
            </a:r>
            <a:r>
              <a:rPr lang="en-US" altLang="en-US" sz="1800" i="1" dirty="0" err="1" smtClean="0"/>
              <a:t>gdb</a:t>
            </a:r>
            <a:endParaRPr lang="en-US" altLang="en-US" sz="1800" dirty="0" smtClean="0">
              <a:latin typeface="Lucida Grande" charset="0"/>
            </a:endParaRPr>
          </a:p>
          <a:p>
            <a:pPr lvl="1">
              <a:lnSpc>
                <a:spcPct val="70000"/>
              </a:lnSpc>
            </a:pPr>
            <a:r>
              <a:rPr lang="en-US" altLang="en-US" sz="1800" dirty="0" err="1" smtClean="0"/>
              <a:t>Makefile</a:t>
            </a:r>
            <a:r>
              <a:rPr lang="en-US" altLang="en-US" sz="1800" dirty="0" smtClean="0"/>
              <a:t>-based compilation</a:t>
            </a:r>
            <a:endParaRPr lang="en-US" altLang="en-US" sz="1800" dirty="0" smtClean="0">
              <a:latin typeface="Lucida Grande" charset="0"/>
            </a:endParaRPr>
          </a:p>
          <a:p>
            <a:pPr lvl="1">
              <a:lnSpc>
                <a:spcPct val="70000"/>
              </a:lnSpc>
            </a:pPr>
            <a:r>
              <a:rPr lang="en-US" altLang="en-US" sz="1800" dirty="0" smtClean="0"/>
              <a:t>Compiler error extraction</a:t>
            </a:r>
            <a:endParaRPr lang="en-US" altLang="en-US" sz="1800" dirty="0" smtClean="0">
              <a:latin typeface="Lucida Grande" charset="0"/>
            </a:endParaRPr>
          </a:p>
          <a:p>
            <a:pPr lvl="1">
              <a:lnSpc>
                <a:spcPct val="70000"/>
              </a:lnSpc>
            </a:pPr>
            <a:r>
              <a:rPr lang="en-US" altLang="en-US" sz="1800" dirty="0" smtClean="0"/>
              <a:t>Outline view</a:t>
            </a:r>
            <a:endParaRPr lang="en-US" altLang="en-US" sz="1800" dirty="0" smtClean="0">
              <a:latin typeface="Lucida Grande" charset="0"/>
            </a:endParaRPr>
          </a:p>
          <a:p>
            <a:pPr lvl="1">
              <a:lnSpc>
                <a:spcPct val="70000"/>
              </a:lnSpc>
            </a:pPr>
            <a:r>
              <a:rPr lang="en-US" altLang="en-US" sz="1800" dirty="0" smtClean="0"/>
              <a:t>Open declaration</a:t>
            </a:r>
            <a:endParaRPr lang="en-US" altLang="en-US" sz="1800" dirty="0" smtClean="0">
              <a:latin typeface="Lucida Grande" charset="0"/>
            </a:endParaRPr>
          </a:p>
          <a:p>
            <a:pPr lvl="1">
              <a:lnSpc>
                <a:spcPct val="70000"/>
              </a:lnSpc>
            </a:pPr>
            <a:r>
              <a:rPr lang="en-US" altLang="en-US" sz="1800" dirty="0" smtClean="0"/>
              <a:t>Fortran </a:t>
            </a:r>
            <a:r>
              <a:rPr lang="en-US" altLang="en-US" sz="1800" dirty="0" err="1" smtClean="0"/>
              <a:t>refactorings</a:t>
            </a:r>
            <a:endParaRPr lang="en-US" altLang="en-US" sz="1800" dirty="0" smtClean="0"/>
          </a:p>
          <a:p>
            <a:pPr lvl="1">
              <a:lnSpc>
                <a:spcPct val="70000"/>
              </a:lnSpc>
            </a:pPr>
            <a:r>
              <a:rPr lang="en-US" altLang="en-US" sz="1800" dirty="0" smtClean="0"/>
              <a:t>C preprocessor support</a:t>
            </a:r>
          </a:p>
          <a:p>
            <a:endParaRPr lang="en-US" altLang="en-US" sz="1200" b="1" dirty="0"/>
          </a:p>
        </p:txBody>
      </p:sp>
      <p:sp>
        <p:nvSpPr>
          <p:cNvPr id="5" name="Slide Number Placeholder 3"/>
          <p:cNvSpPr txBox="1">
            <a:spLocks noGrp="1"/>
          </p:cNvSpPr>
          <p:nvPr/>
        </p:nvSpPr>
        <p:spPr bwMode="black">
          <a:xfrm>
            <a:off x="153988" y="6502400"/>
            <a:ext cx="10064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20503224-5D93-8D4B-A45A-395F41FE971A}" type="slidenum">
              <a:rPr lang="en-US" altLang="en-US" sz="1000" b="1">
                <a:solidFill>
                  <a:schemeClr val="bg1"/>
                </a:solidFill>
              </a:rPr>
              <a:pPr eaLnBrk="1" hangingPunct="1">
                <a:spcBef>
                  <a:spcPct val="50000"/>
                </a:spcBef>
              </a:pPr>
              <a:t>6</a:t>
            </a:fld>
            <a:endParaRPr lang="en-US" altLang="en-US" sz="1000" b="1">
              <a:solidFill>
                <a:schemeClr val="bg1"/>
              </a:solidFill>
            </a:endParaRP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138" y="1905000"/>
            <a:ext cx="4983162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632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Python Development</a:t>
            </a:r>
            <a:endParaRPr lang="en-US" dirty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 bwMode="black">
          <a:xfrm>
            <a:off x="153988" y="6502400"/>
            <a:ext cx="10064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69033288-05AB-E54D-839C-45E2CD21D27A}" type="slidenum">
              <a:rPr lang="en-US" altLang="en-US" sz="1000" b="1">
                <a:solidFill>
                  <a:schemeClr val="bg1"/>
                </a:solidFill>
              </a:rPr>
              <a:pPr eaLnBrk="1" hangingPunct="1">
                <a:spcBef>
                  <a:spcPct val="50000"/>
                </a:spcBef>
              </a:pPr>
              <a:t>7</a:t>
            </a:fld>
            <a:endParaRPr lang="en-US" altLang="en-US" sz="1000" b="1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018826" y="1295400"/>
            <a:ext cx="4114800" cy="440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 err="1" smtClean="0"/>
              <a:t>PyDev</a:t>
            </a:r>
            <a:r>
              <a:rPr lang="en-US" altLang="en-US" sz="2000" dirty="0" smtClean="0"/>
              <a:t> is a Python IDE for Eclipse</a:t>
            </a:r>
            <a:endParaRPr lang="en-US" altLang="en-US" sz="2000" dirty="0" smtClean="0"/>
          </a:p>
          <a:p>
            <a:r>
              <a:rPr lang="en-US" altLang="en-US" sz="2000" dirty="0" smtClean="0"/>
              <a:t>Create/manage Python modules</a:t>
            </a:r>
            <a:endParaRPr lang="en-US" altLang="en-US" sz="1800" dirty="0" smtClean="0"/>
          </a:p>
          <a:p>
            <a:r>
              <a:rPr lang="en-US" altLang="en-US" sz="2000" dirty="0" smtClean="0"/>
              <a:t>Full array of Eclipse editing features for Python</a:t>
            </a:r>
            <a:endParaRPr lang="en-US" altLang="en-US" sz="1800" dirty="0" smtClean="0"/>
          </a:p>
          <a:p>
            <a:r>
              <a:rPr lang="en-US" altLang="en-US" sz="2000" dirty="0" smtClean="0"/>
              <a:t>Python debugger</a:t>
            </a:r>
          </a:p>
          <a:p>
            <a:r>
              <a:rPr lang="en-US" altLang="en-US" sz="2000" dirty="0" smtClean="0"/>
              <a:t>Interactive console with Python interpreter</a:t>
            </a:r>
          </a:p>
          <a:p>
            <a:r>
              <a:rPr lang="en-US" altLang="en-US" sz="2000" dirty="0" smtClean="0"/>
              <a:t>Integration with Python </a:t>
            </a:r>
            <a:r>
              <a:rPr lang="en-US" altLang="en-US" sz="2000" dirty="0" err="1" smtClean="0"/>
              <a:t>unittest</a:t>
            </a:r>
            <a:r>
              <a:rPr lang="en-US" altLang="en-US" sz="2000" dirty="0" smtClean="0"/>
              <a:t> and code coverage modules</a:t>
            </a:r>
            <a:endParaRPr lang="en-US" alt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8" y="1295400"/>
            <a:ext cx="4852138" cy="405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13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PTP Application Development </a:t>
            </a:r>
            <a:r>
              <a:rPr lang="en-US" altLang="en-US" dirty="0" smtClean="0"/>
              <a:t>Cycle</a:t>
            </a:r>
            <a:endParaRPr lang="en-US" dirty="0"/>
          </a:p>
        </p:txBody>
      </p:sp>
      <p:pic>
        <p:nvPicPr>
          <p:cNvPr id="3" name="Picture 10" descr="debug_perspecti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613" y="3930650"/>
            <a:ext cx="2738437" cy="206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2"/>
          <p:cNvSpPr txBox="1">
            <a:spLocks/>
          </p:cNvSpPr>
          <p:nvPr/>
        </p:nvSpPr>
        <p:spPr>
          <a:xfrm>
            <a:off x="153988" y="6502400"/>
            <a:ext cx="1006475" cy="320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B4EFF51-A6E7-DC40-A0CF-DCC5EC3D956C}" type="slidenum">
              <a:rPr lang="en-US" altLang="en-US" sz="1000" smtClean="0">
                <a:solidFill>
                  <a:schemeClr val="bg1"/>
                </a:solidFill>
              </a:rPr>
              <a:pPr eaLnBrk="1" hangingPunct="1"/>
              <a:t>8</a:t>
            </a:fld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303838" y="1082675"/>
            <a:ext cx="3840162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B0F0"/>
                </a:solidFill>
              </a:rPr>
              <a:t>Application Execution</a:t>
            </a:r>
          </a:p>
        </p:txBody>
      </p:sp>
      <p:pic>
        <p:nvPicPr>
          <p:cNvPr id="7" name="Picture 6" descr="ptp-mpi-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1519238"/>
            <a:ext cx="2625725" cy="187483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5913438" y="5999163"/>
            <a:ext cx="2741612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B0F0"/>
                </a:solidFill>
              </a:rPr>
              <a:t>Application Debugging</a:t>
            </a: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3394075"/>
            <a:ext cx="13716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8" y="3703638"/>
            <a:ext cx="262572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04800" y="1066800"/>
            <a:ext cx="38401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B0F0"/>
                </a:solidFill>
              </a:rPr>
              <a:t>Coding &amp; Static Analysis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41288" y="6003925"/>
            <a:ext cx="43815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00B0F0"/>
                </a:solidFill>
              </a:rPr>
              <a:t>Dynamic &amp; Performance Analysis</a:t>
            </a:r>
          </a:p>
        </p:txBody>
      </p:sp>
      <p:sp>
        <p:nvSpPr>
          <p:cNvPr id="13" name="Right Arrow 12"/>
          <p:cNvSpPr/>
          <p:nvPr/>
        </p:nvSpPr>
        <p:spPr bwMode="auto">
          <a:xfrm rot="13059589">
            <a:off x="3603625" y="2809875"/>
            <a:ext cx="717550" cy="407988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14" name="Right Arrow 13"/>
          <p:cNvSpPr/>
          <p:nvPr/>
        </p:nvSpPr>
        <p:spPr bwMode="auto">
          <a:xfrm rot="18901888">
            <a:off x="5156200" y="2792413"/>
            <a:ext cx="719138" cy="407987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15" name="Right Arrow 14"/>
          <p:cNvSpPr/>
          <p:nvPr/>
        </p:nvSpPr>
        <p:spPr bwMode="auto">
          <a:xfrm rot="8290717">
            <a:off x="3560763" y="4273550"/>
            <a:ext cx="717550" cy="407988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16" name="Right Arrow 15"/>
          <p:cNvSpPr/>
          <p:nvPr/>
        </p:nvSpPr>
        <p:spPr bwMode="auto">
          <a:xfrm rot="2525090">
            <a:off x="5151438" y="4257675"/>
            <a:ext cx="717550" cy="407988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17" name="Freeform 16"/>
          <p:cNvSpPr/>
          <p:nvPr/>
        </p:nvSpPr>
        <p:spPr bwMode="auto">
          <a:xfrm>
            <a:off x="3657600" y="1447800"/>
            <a:ext cx="2044700" cy="441325"/>
          </a:xfrm>
          <a:custGeom>
            <a:avLst/>
            <a:gdLst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211768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544056 h 582836"/>
              <a:gd name="connsiteX1" fmla="*/ 426542 w 2045464"/>
              <a:gd name="connsiteY1" fmla="*/ 69001 h 582836"/>
              <a:gd name="connsiteX2" fmla="*/ 1365756 w 2045464"/>
              <a:gd name="connsiteY2" fmla="*/ 130049 h 582836"/>
              <a:gd name="connsiteX3" fmla="*/ 2045464 w 2045464"/>
              <a:gd name="connsiteY3" fmla="*/ 582836 h 582836"/>
              <a:gd name="connsiteX0" fmla="*/ 0 w 2045464"/>
              <a:gd name="connsiteY0" fmla="*/ 478189 h 516969"/>
              <a:gd name="connsiteX1" fmla="*/ 643097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89 h 516969"/>
              <a:gd name="connsiteX1" fmla="*/ 507379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90 h 516970"/>
              <a:gd name="connsiteX1" fmla="*/ 623709 w 2045464"/>
              <a:gd name="connsiteY1" fmla="*/ 131875 h 516970"/>
              <a:gd name="connsiteX2" fmla="*/ 1365756 w 2045464"/>
              <a:gd name="connsiteY2" fmla="*/ 64183 h 516970"/>
              <a:gd name="connsiteX3" fmla="*/ 2045464 w 2045464"/>
              <a:gd name="connsiteY3" fmla="*/ 516970 h 516970"/>
              <a:gd name="connsiteX0" fmla="*/ 0 w 2045464"/>
              <a:gd name="connsiteY0" fmla="*/ 394310 h 433090"/>
              <a:gd name="connsiteX1" fmla="*/ 623709 w 2045464"/>
              <a:gd name="connsiteY1" fmla="*/ 47995 h 433090"/>
              <a:gd name="connsiteX2" fmla="*/ 1365756 w 2045464"/>
              <a:gd name="connsiteY2" fmla="*/ 106338 h 433090"/>
              <a:gd name="connsiteX3" fmla="*/ 2045464 w 2045464"/>
              <a:gd name="connsiteY3" fmla="*/ 433090 h 433090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464" h="440577">
                <a:moveTo>
                  <a:pt x="0" y="401797"/>
                </a:moveTo>
                <a:cubicBezTo>
                  <a:pt x="150865" y="265326"/>
                  <a:pt x="394124" y="110964"/>
                  <a:pt x="623709" y="55482"/>
                </a:cubicBezTo>
                <a:cubicBezTo>
                  <a:pt x="853294" y="0"/>
                  <a:pt x="1140551" y="4722"/>
                  <a:pt x="1377510" y="68905"/>
                </a:cubicBezTo>
                <a:cubicBezTo>
                  <a:pt x="1614469" y="133088"/>
                  <a:pt x="1803025" y="202309"/>
                  <a:pt x="2045464" y="440577"/>
                </a:cubicBezTo>
              </a:path>
            </a:pathLst>
          </a:custGeom>
          <a:noFill/>
          <a:ln w="539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18" name="Freeform 17"/>
          <p:cNvSpPr/>
          <p:nvPr/>
        </p:nvSpPr>
        <p:spPr bwMode="auto">
          <a:xfrm flipH="1" flipV="1">
            <a:off x="3657600" y="5257800"/>
            <a:ext cx="2044700" cy="441325"/>
          </a:xfrm>
          <a:custGeom>
            <a:avLst/>
            <a:gdLst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211768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544056 h 582836"/>
              <a:gd name="connsiteX1" fmla="*/ 426542 w 2045464"/>
              <a:gd name="connsiteY1" fmla="*/ 69001 h 582836"/>
              <a:gd name="connsiteX2" fmla="*/ 1365756 w 2045464"/>
              <a:gd name="connsiteY2" fmla="*/ 130049 h 582836"/>
              <a:gd name="connsiteX3" fmla="*/ 2045464 w 2045464"/>
              <a:gd name="connsiteY3" fmla="*/ 582836 h 582836"/>
              <a:gd name="connsiteX0" fmla="*/ 0 w 2045464"/>
              <a:gd name="connsiteY0" fmla="*/ 478189 h 516969"/>
              <a:gd name="connsiteX1" fmla="*/ 643097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89 h 516969"/>
              <a:gd name="connsiteX1" fmla="*/ 507379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90 h 516970"/>
              <a:gd name="connsiteX1" fmla="*/ 623709 w 2045464"/>
              <a:gd name="connsiteY1" fmla="*/ 131875 h 516970"/>
              <a:gd name="connsiteX2" fmla="*/ 1365756 w 2045464"/>
              <a:gd name="connsiteY2" fmla="*/ 64183 h 516970"/>
              <a:gd name="connsiteX3" fmla="*/ 2045464 w 2045464"/>
              <a:gd name="connsiteY3" fmla="*/ 516970 h 516970"/>
              <a:gd name="connsiteX0" fmla="*/ 0 w 2045464"/>
              <a:gd name="connsiteY0" fmla="*/ 394310 h 433090"/>
              <a:gd name="connsiteX1" fmla="*/ 623709 w 2045464"/>
              <a:gd name="connsiteY1" fmla="*/ 47995 h 433090"/>
              <a:gd name="connsiteX2" fmla="*/ 1365756 w 2045464"/>
              <a:gd name="connsiteY2" fmla="*/ 106338 h 433090"/>
              <a:gd name="connsiteX3" fmla="*/ 2045464 w 2045464"/>
              <a:gd name="connsiteY3" fmla="*/ 433090 h 433090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464" h="440577">
                <a:moveTo>
                  <a:pt x="0" y="401797"/>
                </a:moveTo>
                <a:cubicBezTo>
                  <a:pt x="150865" y="265326"/>
                  <a:pt x="394124" y="110964"/>
                  <a:pt x="623709" y="55482"/>
                </a:cubicBezTo>
                <a:cubicBezTo>
                  <a:pt x="853294" y="0"/>
                  <a:pt x="1140551" y="4722"/>
                  <a:pt x="1377510" y="68905"/>
                </a:cubicBezTo>
                <a:cubicBezTo>
                  <a:pt x="1614469" y="133088"/>
                  <a:pt x="1803025" y="202309"/>
                  <a:pt x="2045464" y="440577"/>
                </a:cubicBezTo>
              </a:path>
            </a:pathLst>
          </a:custGeom>
          <a:noFill/>
          <a:ln w="539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19" name="Freeform 18"/>
          <p:cNvSpPr/>
          <p:nvPr/>
        </p:nvSpPr>
        <p:spPr bwMode="auto">
          <a:xfrm rot="16200000">
            <a:off x="2163763" y="3551237"/>
            <a:ext cx="914400" cy="212725"/>
          </a:xfrm>
          <a:custGeom>
            <a:avLst/>
            <a:gdLst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211768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544056 h 582836"/>
              <a:gd name="connsiteX1" fmla="*/ 426542 w 2045464"/>
              <a:gd name="connsiteY1" fmla="*/ 69001 h 582836"/>
              <a:gd name="connsiteX2" fmla="*/ 1365756 w 2045464"/>
              <a:gd name="connsiteY2" fmla="*/ 130049 h 582836"/>
              <a:gd name="connsiteX3" fmla="*/ 2045464 w 2045464"/>
              <a:gd name="connsiteY3" fmla="*/ 582836 h 582836"/>
              <a:gd name="connsiteX0" fmla="*/ 0 w 2045464"/>
              <a:gd name="connsiteY0" fmla="*/ 478189 h 516969"/>
              <a:gd name="connsiteX1" fmla="*/ 643097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89 h 516969"/>
              <a:gd name="connsiteX1" fmla="*/ 507379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90 h 516970"/>
              <a:gd name="connsiteX1" fmla="*/ 623709 w 2045464"/>
              <a:gd name="connsiteY1" fmla="*/ 131875 h 516970"/>
              <a:gd name="connsiteX2" fmla="*/ 1365756 w 2045464"/>
              <a:gd name="connsiteY2" fmla="*/ 64183 h 516970"/>
              <a:gd name="connsiteX3" fmla="*/ 2045464 w 2045464"/>
              <a:gd name="connsiteY3" fmla="*/ 516970 h 516970"/>
              <a:gd name="connsiteX0" fmla="*/ 0 w 2045464"/>
              <a:gd name="connsiteY0" fmla="*/ 394310 h 433090"/>
              <a:gd name="connsiteX1" fmla="*/ 623709 w 2045464"/>
              <a:gd name="connsiteY1" fmla="*/ 47995 h 433090"/>
              <a:gd name="connsiteX2" fmla="*/ 1365756 w 2045464"/>
              <a:gd name="connsiteY2" fmla="*/ 106338 h 433090"/>
              <a:gd name="connsiteX3" fmla="*/ 2045464 w 2045464"/>
              <a:gd name="connsiteY3" fmla="*/ 433090 h 433090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464" h="440577">
                <a:moveTo>
                  <a:pt x="0" y="401797"/>
                </a:moveTo>
                <a:cubicBezTo>
                  <a:pt x="150865" y="265326"/>
                  <a:pt x="394124" y="110964"/>
                  <a:pt x="623709" y="55482"/>
                </a:cubicBezTo>
                <a:cubicBezTo>
                  <a:pt x="853294" y="0"/>
                  <a:pt x="1140551" y="4722"/>
                  <a:pt x="1377510" y="68905"/>
                </a:cubicBezTo>
                <a:cubicBezTo>
                  <a:pt x="1614469" y="133088"/>
                  <a:pt x="1803025" y="202309"/>
                  <a:pt x="2045464" y="440577"/>
                </a:cubicBezTo>
              </a:path>
            </a:pathLst>
          </a:custGeom>
          <a:noFill/>
          <a:ln w="539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sp>
        <p:nvSpPr>
          <p:cNvPr id="20" name="Freeform 19"/>
          <p:cNvSpPr/>
          <p:nvPr/>
        </p:nvSpPr>
        <p:spPr bwMode="auto">
          <a:xfrm rot="5671961">
            <a:off x="6238082" y="3558381"/>
            <a:ext cx="914400" cy="211137"/>
          </a:xfrm>
          <a:custGeom>
            <a:avLst/>
            <a:gdLst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211768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657644 h 696424"/>
              <a:gd name="connsiteX1" fmla="*/ 426542 w 2045464"/>
              <a:gd name="connsiteY1" fmla="*/ 182589 h 696424"/>
              <a:gd name="connsiteX2" fmla="*/ 1365756 w 2045464"/>
              <a:gd name="connsiteY2" fmla="*/ 85639 h 696424"/>
              <a:gd name="connsiteX3" fmla="*/ 2045464 w 2045464"/>
              <a:gd name="connsiteY3" fmla="*/ 696424 h 696424"/>
              <a:gd name="connsiteX0" fmla="*/ 0 w 2045464"/>
              <a:gd name="connsiteY0" fmla="*/ 544056 h 582836"/>
              <a:gd name="connsiteX1" fmla="*/ 426542 w 2045464"/>
              <a:gd name="connsiteY1" fmla="*/ 69001 h 582836"/>
              <a:gd name="connsiteX2" fmla="*/ 1365756 w 2045464"/>
              <a:gd name="connsiteY2" fmla="*/ 130049 h 582836"/>
              <a:gd name="connsiteX3" fmla="*/ 2045464 w 2045464"/>
              <a:gd name="connsiteY3" fmla="*/ 582836 h 582836"/>
              <a:gd name="connsiteX0" fmla="*/ 0 w 2045464"/>
              <a:gd name="connsiteY0" fmla="*/ 478189 h 516969"/>
              <a:gd name="connsiteX1" fmla="*/ 643097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89 h 516969"/>
              <a:gd name="connsiteX1" fmla="*/ 507379 w 2045464"/>
              <a:gd name="connsiteY1" fmla="*/ 131874 h 516969"/>
              <a:gd name="connsiteX2" fmla="*/ 1365756 w 2045464"/>
              <a:gd name="connsiteY2" fmla="*/ 64182 h 516969"/>
              <a:gd name="connsiteX3" fmla="*/ 2045464 w 2045464"/>
              <a:gd name="connsiteY3" fmla="*/ 516969 h 516969"/>
              <a:gd name="connsiteX0" fmla="*/ 0 w 2045464"/>
              <a:gd name="connsiteY0" fmla="*/ 478190 h 516970"/>
              <a:gd name="connsiteX1" fmla="*/ 623709 w 2045464"/>
              <a:gd name="connsiteY1" fmla="*/ 131875 h 516970"/>
              <a:gd name="connsiteX2" fmla="*/ 1365756 w 2045464"/>
              <a:gd name="connsiteY2" fmla="*/ 64183 h 516970"/>
              <a:gd name="connsiteX3" fmla="*/ 2045464 w 2045464"/>
              <a:gd name="connsiteY3" fmla="*/ 516970 h 516970"/>
              <a:gd name="connsiteX0" fmla="*/ 0 w 2045464"/>
              <a:gd name="connsiteY0" fmla="*/ 394310 h 433090"/>
              <a:gd name="connsiteX1" fmla="*/ 623709 w 2045464"/>
              <a:gd name="connsiteY1" fmla="*/ 47995 h 433090"/>
              <a:gd name="connsiteX2" fmla="*/ 1365756 w 2045464"/>
              <a:gd name="connsiteY2" fmla="*/ 106338 h 433090"/>
              <a:gd name="connsiteX3" fmla="*/ 2045464 w 2045464"/>
              <a:gd name="connsiteY3" fmla="*/ 433090 h 433090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  <a:gd name="connsiteX0" fmla="*/ 0 w 2045464"/>
              <a:gd name="connsiteY0" fmla="*/ 401797 h 440577"/>
              <a:gd name="connsiteX1" fmla="*/ 623709 w 2045464"/>
              <a:gd name="connsiteY1" fmla="*/ 55482 h 440577"/>
              <a:gd name="connsiteX2" fmla="*/ 1377510 w 2045464"/>
              <a:gd name="connsiteY2" fmla="*/ 68905 h 440577"/>
              <a:gd name="connsiteX3" fmla="*/ 2045464 w 2045464"/>
              <a:gd name="connsiteY3" fmla="*/ 440577 h 44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464" h="440577">
                <a:moveTo>
                  <a:pt x="0" y="401797"/>
                </a:moveTo>
                <a:cubicBezTo>
                  <a:pt x="150865" y="265326"/>
                  <a:pt x="394124" y="110964"/>
                  <a:pt x="623709" y="55482"/>
                </a:cubicBezTo>
                <a:cubicBezTo>
                  <a:pt x="853294" y="0"/>
                  <a:pt x="1140551" y="4722"/>
                  <a:pt x="1377510" y="68905"/>
                </a:cubicBezTo>
                <a:cubicBezTo>
                  <a:pt x="1614469" y="133088"/>
                  <a:pt x="1803025" y="202309"/>
                  <a:pt x="2045464" y="440577"/>
                </a:cubicBezTo>
              </a:path>
            </a:pathLst>
          </a:custGeom>
          <a:noFill/>
          <a:ln w="539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pPr>
              <a:buFont typeface="Times New Roman" charset="0"/>
              <a:buNone/>
              <a:defRPr/>
            </a:pPr>
            <a:endParaRPr lang="en-US"/>
          </a:p>
        </p:txBody>
      </p:sp>
      <p:pic>
        <p:nvPicPr>
          <p:cNvPr id="21" name="Picture 20" descr="lonestar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1492250"/>
            <a:ext cx="2743200" cy="200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Oval 21"/>
          <p:cNvSpPr/>
          <p:nvPr/>
        </p:nvSpPr>
        <p:spPr>
          <a:xfrm>
            <a:off x="5429250" y="774700"/>
            <a:ext cx="3714750" cy="315595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2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Application </a:t>
            </a:r>
            <a:r>
              <a:rPr lang="en-US" altLang="en-US" dirty="0" smtClean="0"/>
              <a:t>Execution</a:t>
            </a:r>
            <a:endParaRPr lang="en-US" dirty="0"/>
          </a:p>
        </p:txBody>
      </p:sp>
      <p:pic>
        <p:nvPicPr>
          <p:cNvPr id="3" name="Picture 19" descr="lonestar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1576388"/>
            <a:ext cx="4298950" cy="314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19"/>
          <p:cNvSpPr>
            <a:spLocks noChangeArrowheads="1"/>
          </p:cNvSpPr>
          <p:nvPr/>
        </p:nvSpPr>
        <p:spPr bwMode="auto">
          <a:xfrm>
            <a:off x="5684838" y="5214938"/>
            <a:ext cx="974725" cy="471487"/>
          </a:xfrm>
          <a:prstGeom prst="roundRect">
            <a:avLst>
              <a:gd name="adj" fmla="val 16667"/>
            </a:avLst>
          </a:prstGeom>
          <a:solidFill>
            <a:srgbClr val="F9F9F9"/>
          </a:solidFill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000" dirty="0"/>
              <a:t>Open MPI</a:t>
            </a:r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>
          <a:xfrm>
            <a:off x="153988" y="6502400"/>
            <a:ext cx="1006475" cy="320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7D85F95-699F-AC4B-B438-D21386DCF1FC}" type="slidenum">
              <a:rPr lang="en-US" altLang="en-US" sz="1000" smtClean="0">
                <a:solidFill>
                  <a:schemeClr val="bg1"/>
                </a:solidFill>
              </a:rPr>
              <a:pPr eaLnBrk="1" hangingPunct="1"/>
              <a:t>9</a:t>
            </a:fld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7" name="Text Placeholder 25"/>
          <p:cNvSpPr txBox="1">
            <a:spLocks/>
          </p:cNvSpPr>
          <p:nvPr/>
        </p:nvSpPr>
        <p:spPr>
          <a:xfrm>
            <a:off x="584200" y="1116013"/>
            <a:ext cx="7877175" cy="406400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mtClean="0"/>
              <a:t>Launching &amp; Monitoring</a:t>
            </a:r>
            <a:endParaRPr lang="en-US" altLang="en-US"/>
          </a:p>
        </p:txBody>
      </p:sp>
      <p:pic>
        <p:nvPicPr>
          <p:cNvPr id="8" name="Picture 9" descr="03launchResTa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5" y="1598613"/>
            <a:ext cx="3373438" cy="237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 bwMode="auto">
          <a:xfrm flipV="1">
            <a:off x="4333875" y="2782888"/>
            <a:ext cx="928688" cy="265112"/>
          </a:xfrm>
          <a:prstGeom prst="straightConnector1">
            <a:avLst/>
          </a:prstGeom>
          <a:solidFill>
            <a:srgbClr val="F9F9F9"/>
          </a:solidFill>
          <a:ln w="571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cxnSp>
      <p:sp>
        <p:nvSpPr>
          <p:cNvPr id="10" name="Rounded Rectangle 14"/>
          <p:cNvSpPr>
            <a:spLocks noChangeArrowheads="1"/>
          </p:cNvSpPr>
          <p:nvPr/>
        </p:nvSpPr>
        <p:spPr bwMode="auto">
          <a:xfrm>
            <a:off x="5683250" y="4535488"/>
            <a:ext cx="976313" cy="473075"/>
          </a:xfrm>
          <a:prstGeom prst="roundRect">
            <a:avLst>
              <a:gd name="adj" fmla="val 16667"/>
            </a:avLst>
          </a:prstGeom>
          <a:solidFill>
            <a:srgbClr val="F9F9F9"/>
          </a:solidFill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000"/>
              <a:t>PBS/Torque</a:t>
            </a:r>
          </a:p>
        </p:txBody>
      </p:sp>
      <p:sp>
        <p:nvSpPr>
          <p:cNvPr id="11" name="Rounded Rectangle 15"/>
          <p:cNvSpPr>
            <a:spLocks noChangeArrowheads="1"/>
          </p:cNvSpPr>
          <p:nvPr/>
        </p:nvSpPr>
        <p:spPr bwMode="auto">
          <a:xfrm>
            <a:off x="6538913" y="4906963"/>
            <a:ext cx="976312" cy="473075"/>
          </a:xfrm>
          <a:prstGeom prst="roundRect">
            <a:avLst>
              <a:gd name="adj" fmla="val 16667"/>
            </a:avLst>
          </a:prstGeom>
          <a:solidFill>
            <a:srgbClr val="F9F9F9"/>
          </a:solidFill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000"/>
              <a:t>SLURM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 rot="5400000">
            <a:off x="6323807" y="3826669"/>
            <a:ext cx="736600" cy="515937"/>
          </a:xfrm>
          <a:prstGeom prst="straightConnector1">
            <a:avLst/>
          </a:prstGeom>
          <a:solidFill>
            <a:srgbClr val="F9F9F9"/>
          </a:solidFill>
          <a:ln w="571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cxnSp>
      <p:cxnSp>
        <p:nvCxnSpPr>
          <p:cNvPr id="13" name="Straight Arrow Connector 12"/>
          <p:cNvCxnSpPr/>
          <p:nvPr/>
        </p:nvCxnSpPr>
        <p:spPr bwMode="auto">
          <a:xfrm rot="16200000" flipH="1">
            <a:off x="6509544" y="4156869"/>
            <a:ext cx="1055687" cy="174625"/>
          </a:xfrm>
          <a:prstGeom prst="straightConnector1">
            <a:avLst/>
          </a:prstGeom>
          <a:solidFill>
            <a:srgbClr val="F9F9F9"/>
          </a:solidFill>
          <a:ln w="571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cxnSp>
      <p:cxnSp>
        <p:nvCxnSpPr>
          <p:cNvPr id="14" name="Straight Arrow Connector 13"/>
          <p:cNvCxnSpPr/>
          <p:nvPr/>
        </p:nvCxnSpPr>
        <p:spPr bwMode="auto">
          <a:xfrm rot="16200000" flipH="1">
            <a:off x="6750844" y="3915569"/>
            <a:ext cx="1322387" cy="923925"/>
          </a:xfrm>
          <a:prstGeom prst="straightConnector1">
            <a:avLst/>
          </a:prstGeom>
          <a:solidFill>
            <a:srgbClr val="F9F9F9"/>
          </a:solidFill>
          <a:ln w="571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cxnSp>
      <p:sp>
        <p:nvSpPr>
          <p:cNvPr id="15" name="Rounded Rectangle 19"/>
          <p:cNvSpPr>
            <a:spLocks noChangeArrowheads="1"/>
          </p:cNvSpPr>
          <p:nvPr/>
        </p:nvSpPr>
        <p:spPr bwMode="auto">
          <a:xfrm>
            <a:off x="6538913" y="5553075"/>
            <a:ext cx="976312" cy="471488"/>
          </a:xfrm>
          <a:prstGeom prst="roundRect">
            <a:avLst>
              <a:gd name="adj" fmla="val 16667"/>
            </a:avLst>
          </a:prstGeom>
          <a:solidFill>
            <a:srgbClr val="F9F9F9"/>
          </a:solidFill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000" dirty="0"/>
              <a:t>MPICH2</a:t>
            </a:r>
          </a:p>
        </p:txBody>
      </p:sp>
      <p:sp>
        <p:nvSpPr>
          <p:cNvPr id="16" name="Freeform 15"/>
          <p:cNvSpPr/>
          <p:nvPr/>
        </p:nvSpPr>
        <p:spPr bwMode="auto">
          <a:xfrm>
            <a:off x="4071938" y="4906963"/>
            <a:ext cx="2355850" cy="1244600"/>
          </a:xfrm>
          <a:custGeom>
            <a:avLst/>
            <a:gdLst>
              <a:gd name="connsiteX0" fmla="*/ 3955211 w 3955211"/>
              <a:gd name="connsiteY0" fmla="*/ 436274 h 984041"/>
              <a:gd name="connsiteX1" fmla="*/ 2278124 w 3955211"/>
              <a:gd name="connsiteY1" fmla="*/ 911329 h 984041"/>
              <a:gd name="connsiteX2" fmla="*/ 0 w 3955211"/>
              <a:gd name="connsiteY2" fmla="*/ 0 h 984041"/>
              <a:gd name="connsiteX0" fmla="*/ 2355011 w 2355011"/>
              <a:gd name="connsiteY0" fmla="*/ 969674 h 1606341"/>
              <a:gd name="connsiteX1" fmla="*/ 677924 w 2355011"/>
              <a:gd name="connsiteY1" fmla="*/ 1444729 h 1606341"/>
              <a:gd name="connsiteX2" fmla="*/ 0 w 2355011"/>
              <a:gd name="connsiteY2" fmla="*/ 0 h 1606341"/>
              <a:gd name="connsiteX0" fmla="*/ 2355011 w 2355011"/>
              <a:gd name="connsiteY0" fmla="*/ 969674 h 1606341"/>
              <a:gd name="connsiteX1" fmla="*/ 677924 w 2355011"/>
              <a:gd name="connsiteY1" fmla="*/ 1444729 h 1606341"/>
              <a:gd name="connsiteX2" fmla="*/ 0 w 2355011"/>
              <a:gd name="connsiteY2" fmla="*/ 0 h 1606341"/>
              <a:gd name="connsiteX0" fmla="*/ 2355011 w 2355011"/>
              <a:gd name="connsiteY0" fmla="*/ 969674 h 1243557"/>
              <a:gd name="connsiteX1" fmla="*/ 906524 w 2355011"/>
              <a:gd name="connsiteY1" fmla="*/ 1063729 h 1243557"/>
              <a:gd name="connsiteX2" fmla="*/ 0 w 2355011"/>
              <a:gd name="connsiteY2" fmla="*/ 0 h 1243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5011" h="1243557">
                <a:moveTo>
                  <a:pt x="2355011" y="969674"/>
                </a:moveTo>
                <a:cubicBezTo>
                  <a:pt x="1846068" y="1243557"/>
                  <a:pt x="1299026" y="1225341"/>
                  <a:pt x="906524" y="1063729"/>
                </a:cubicBezTo>
                <a:cubicBezTo>
                  <a:pt x="514022" y="902117"/>
                  <a:pt x="57300" y="533280"/>
                  <a:pt x="0" y="0"/>
                </a:cubicBezTo>
              </a:path>
            </a:pathLst>
          </a:custGeom>
          <a:noFill/>
          <a:ln w="571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" name="Content Placeholder 36"/>
          <p:cNvSpPr txBox="1">
            <a:spLocks/>
          </p:cNvSpPr>
          <p:nvPr/>
        </p:nvSpPr>
        <p:spPr bwMode="auto">
          <a:xfrm>
            <a:off x="153988" y="4652963"/>
            <a:ext cx="5305425" cy="167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Clr>
                <a:schemeClr val="accent2"/>
              </a:buClr>
              <a:buFont typeface="Wingdings" charset="2"/>
              <a:buChar char="§"/>
            </a:pPr>
            <a:r>
              <a:rPr lang="en-US" altLang="en-US" sz="1800">
                <a:solidFill>
                  <a:srgbClr val="000000"/>
                </a:solidFill>
              </a:rPr>
              <a:t>Improves visibility into target system</a:t>
            </a:r>
          </a:p>
          <a:p>
            <a:pPr eaLnBrk="1" hangingPunct="1">
              <a:buClr>
                <a:schemeClr val="accent2"/>
              </a:buClr>
              <a:buFont typeface="Wingdings" charset="2"/>
              <a:buChar char="§"/>
            </a:pPr>
            <a:r>
              <a:rPr lang="en-US" altLang="en-US" sz="1800">
                <a:solidFill>
                  <a:srgbClr val="000000"/>
                </a:solidFill>
              </a:rPr>
              <a:t>Single point of interface for launching and control</a:t>
            </a:r>
          </a:p>
          <a:p>
            <a:pPr eaLnBrk="1" hangingPunct="1">
              <a:buClr>
                <a:schemeClr val="accent2"/>
              </a:buClr>
              <a:buFont typeface="Wingdings" charset="2"/>
              <a:buChar char="§"/>
            </a:pPr>
            <a:r>
              <a:rPr lang="en-US" altLang="en-US" sz="1800">
                <a:solidFill>
                  <a:srgbClr val="000000"/>
                </a:solidFill>
              </a:rPr>
              <a:t>Manages interaction with different runtime systems and job schedulers</a:t>
            </a:r>
          </a:p>
        </p:txBody>
      </p:sp>
      <p:sp>
        <p:nvSpPr>
          <p:cNvPr id="18" name="Rounded Rectangle 17"/>
          <p:cNvSpPr>
            <a:spLocks noChangeArrowheads="1"/>
          </p:cNvSpPr>
          <p:nvPr/>
        </p:nvSpPr>
        <p:spPr bwMode="auto">
          <a:xfrm>
            <a:off x="7377113" y="5240338"/>
            <a:ext cx="976312" cy="471487"/>
          </a:xfrm>
          <a:prstGeom prst="roundRect">
            <a:avLst>
              <a:gd name="adj" fmla="val 16667"/>
            </a:avLst>
          </a:prstGeom>
          <a:solidFill>
            <a:srgbClr val="F9F9F9"/>
          </a:solidFill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000" dirty="0" err="1"/>
              <a:t>LoadLeveler</a:t>
            </a:r>
            <a:endParaRPr lang="en-US" sz="1000" dirty="0"/>
          </a:p>
        </p:txBody>
      </p:sp>
      <p:sp>
        <p:nvSpPr>
          <p:cNvPr id="19" name="Rounded Rectangle 20"/>
          <p:cNvSpPr>
            <a:spLocks noChangeArrowheads="1"/>
          </p:cNvSpPr>
          <p:nvPr/>
        </p:nvSpPr>
        <p:spPr bwMode="auto">
          <a:xfrm>
            <a:off x="7377113" y="5889625"/>
            <a:ext cx="976312" cy="471488"/>
          </a:xfrm>
          <a:prstGeom prst="roundRect">
            <a:avLst>
              <a:gd name="adj" fmla="val 16667"/>
            </a:avLst>
          </a:prstGeom>
          <a:solidFill>
            <a:srgbClr val="F9F9F9"/>
          </a:solidFill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000"/>
              <a:t>PE</a:t>
            </a:r>
          </a:p>
        </p:txBody>
      </p:sp>
    </p:spTree>
    <p:extLst>
      <p:ext uri="{BB962C8B-B14F-4D97-AF65-F5344CB8AC3E}">
        <p14:creationId xmlns:p14="http://schemas.microsoft.com/office/powerpoint/2010/main" val="144071636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RNL corporate palette May 28 saturation adjust">
      <a:dk1>
        <a:sysClr val="windowText" lastClr="000000"/>
      </a:dk1>
      <a:lt1>
        <a:sysClr val="window" lastClr="FFFFFF"/>
      </a:lt1>
      <a:dk2>
        <a:srgbClr val="1E7640"/>
      </a:dk2>
      <a:lt2>
        <a:srgbClr val="FFFFFF"/>
      </a:lt2>
      <a:accent1>
        <a:srgbClr val="306DBE"/>
      </a:accent1>
      <a:accent2>
        <a:srgbClr val="84B641"/>
      </a:accent2>
      <a:accent3>
        <a:srgbClr val="DE762D"/>
      </a:accent3>
      <a:accent4>
        <a:srgbClr val="2ABDDA"/>
      </a:accent4>
      <a:accent5>
        <a:srgbClr val="A03123"/>
      </a:accent5>
      <a:accent6>
        <a:srgbClr val="FFCD00"/>
      </a:accent6>
      <a:hlink>
        <a:srgbClr val="0070B9"/>
      </a:hlink>
      <a:folHlink>
        <a:srgbClr val="1E7640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08F7293-55C5-495D-8310-E2405A6C8D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E77B73-CC8B-4B83-8D05-315263FA3F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ADCCB12-0940-4923-97F5-47BC8975F92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5706</TotalTime>
  <Words>840</Words>
  <Application>Microsoft Macintosh PowerPoint</Application>
  <PresentationFormat>On-screen Show (4:3)</PresentationFormat>
  <Paragraphs>177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 Black</vt:lpstr>
      <vt:lpstr>Calibri</vt:lpstr>
      <vt:lpstr>Lucida Grande</vt:lpstr>
      <vt:lpstr>Times New Roman</vt:lpstr>
      <vt:lpstr>Wingdings</vt:lpstr>
      <vt:lpstr>Arial</vt:lpstr>
      <vt:lpstr>Default Theme</vt:lpstr>
      <vt:lpstr>Eclipse for Science</vt:lpstr>
      <vt:lpstr>Parallel Tools Platform</vt:lpstr>
      <vt:lpstr>PTP Application Development Cycle</vt:lpstr>
      <vt:lpstr>Coding &amp; Static Analysis</vt:lpstr>
      <vt:lpstr>Coding &amp; Static Analysis</vt:lpstr>
      <vt:lpstr>Fortran Development Tools</vt:lpstr>
      <vt:lpstr>Python Development</vt:lpstr>
      <vt:lpstr>PTP Application Development Cycle</vt:lpstr>
      <vt:lpstr>Application Execution</vt:lpstr>
      <vt:lpstr>Application Execution</vt:lpstr>
      <vt:lpstr>PTP Application Development Cycle</vt:lpstr>
      <vt:lpstr>Application Debugging</vt:lpstr>
      <vt:lpstr>Application Debugging</vt:lpstr>
      <vt:lpstr>PTP Application Development Cycle=</vt:lpstr>
      <vt:lpstr>Dynamic &amp; Performance Analysis</vt:lpstr>
      <vt:lpstr>Dynamic &amp; Performance Analysis</vt:lpstr>
      <vt:lpstr>Online Information</vt:lpstr>
      <vt:lpstr>Community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Watson, Gregory R.</dc:creator>
  <cp:lastModifiedBy>Watson, Gregory R.</cp:lastModifiedBy>
  <cp:revision>22</cp:revision>
  <dcterms:created xsi:type="dcterms:W3CDTF">2016-02-25T02:14:40Z</dcterms:created>
  <dcterms:modified xsi:type="dcterms:W3CDTF">2016-03-04T14:10:35Z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  <property fmtid="{D5CDD505-2E9C-101B-9397-08002B2CF9AE}" pid="3" name="Order">
    <vt:r8>6500</vt:r8>
  </property>
  <property fmtid="{D5CDD505-2E9C-101B-9397-08002B2CF9AE}" pid="4" name="TemplateUrl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xd_Signature">
    <vt:bool>false</vt:bool>
  </property>
  <property fmtid="{D5CDD505-2E9C-101B-9397-08002B2CF9AE}" pid="8" name="xd_ProgID">
    <vt:lpwstr/>
  </property>
</Properties>
</file>